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2"/>
  </p:notesMasterIdLst>
  <p:handoutMasterIdLst>
    <p:handoutMasterId r:id="rId93"/>
  </p:handoutMasterIdLst>
  <p:sldIdLst>
    <p:sldId id="346" r:id="rId2"/>
    <p:sldId id="348" r:id="rId3"/>
    <p:sldId id="351" r:id="rId4"/>
    <p:sldId id="372" r:id="rId5"/>
    <p:sldId id="385" r:id="rId6"/>
    <p:sldId id="373" r:id="rId7"/>
    <p:sldId id="350" r:id="rId8"/>
    <p:sldId id="374" r:id="rId9"/>
    <p:sldId id="375" r:id="rId10"/>
    <p:sldId id="355" r:id="rId11"/>
    <p:sldId id="376" r:id="rId12"/>
    <p:sldId id="377" r:id="rId13"/>
    <p:sldId id="386" r:id="rId14"/>
    <p:sldId id="378" r:id="rId15"/>
    <p:sldId id="379" r:id="rId16"/>
    <p:sldId id="380" r:id="rId17"/>
    <p:sldId id="381" r:id="rId18"/>
    <p:sldId id="387" r:id="rId19"/>
    <p:sldId id="382" r:id="rId20"/>
    <p:sldId id="388" r:id="rId21"/>
    <p:sldId id="284" r:id="rId22"/>
    <p:sldId id="383" r:id="rId23"/>
    <p:sldId id="389" r:id="rId24"/>
    <p:sldId id="290" r:id="rId25"/>
    <p:sldId id="384" r:id="rId26"/>
    <p:sldId id="368" r:id="rId27"/>
    <p:sldId id="390" r:id="rId28"/>
    <p:sldId id="352" r:id="rId29"/>
    <p:sldId id="359" r:id="rId30"/>
    <p:sldId id="292" r:id="rId31"/>
    <p:sldId id="294" r:id="rId32"/>
    <p:sldId id="296" r:id="rId33"/>
    <p:sldId id="360" r:id="rId34"/>
    <p:sldId id="298" r:id="rId35"/>
    <p:sldId id="299" r:id="rId36"/>
    <p:sldId id="393" r:id="rId37"/>
    <p:sldId id="301" r:id="rId38"/>
    <p:sldId id="302" r:id="rId39"/>
    <p:sldId id="394" r:id="rId40"/>
    <p:sldId id="361" r:id="rId41"/>
    <p:sldId id="307" r:id="rId42"/>
    <p:sldId id="308" r:id="rId43"/>
    <p:sldId id="391" r:id="rId44"/>
    <p:sldId id="369" r:id="rId45"/>
    <p:sldId id="353" r:id="rId46"/>
    <p:sldId id="396" r:id="rId47"/>
    <p:sldId id="402" r:id="rId48"/>
    <p:sldId id="311" r:id="rId49"/>
    <p:sldId id="403" r:id="rId50"/>
    <p:sldId id="315" r:id="rId51"/>
    <p:sldId id="363" r:id="rId52"/>
    <p:sldId id="397" r:id="rId53"/>
    <p:sldId id="405" r:id="rId54"/>
    <p:sldId id="406" r:id="rId55"/>
    <p:sldId id="322" r:id="rId56"/>
    <p:sldId id="364" r:id="rId57"/>
    <p:sldId id="324" r:id="rId58"/>
    <p:sldId id="327" r:id="rId59"/>
    <p:sldId id="328" r:id="rId60"/>
    <p:sldId id="407" r:id="rId61"/>
    <p:sldId id="408" r:id="rId62"/>
    <p:sldId id="409" r:id="rId63"/>
    <p:sldId id="410" r:id="rId64"/>
    <p:sldId id="370" r:id="rId65"/>
    <p:sldId id="354" r:id="rId66"/>
    <p:sldId id="365" r:id="rId67"/>
    <p:sldId id="411" r:id="rId68"/>
    <p:sldId id="334" r:id="rId69"/>
    <p:sldId id="412" r:id="rId70"/>
    <p:sldId id="413" r:id="rId71"/>
    <p:sldId id="414" r:id="rId72"/>
    <p:sldId id="415" r:id="rId73"/>
    <p:sldId id="366" r:id="rId74"/>
    <p:sldId id="416" r:id="rId75"/>
    <p:sldId id="417" r:id="rId76"/>
    <p:sldId id="418" r:id="rId77"/>
    <p:sldId id="419" r:id="rId78"/>
    <p:sldId id="420" r:id="rId79"/>
    <p:sldId id="340" r:id="rId80"/>
    <p:sldId id="367" r:id="rId81"/>
    <p:sldId id="421" r:id="rId82"/>
    <p:sldId id="422" r:id="rId83"/>
    <p:sldId id="423" r:id="rId84"/>
    <p:sldId id="425" r:id="rId85"/>
    <p:sldId id="426" r:id="rId86"/>
    <p:sldId id="427" r:id="rId87"/>
    <p:sldId id="342" r:id="rId88"/>
    <p:sldId id="429" r:id="rId89"/>
    <p:sldId id="371" r:id="rId90"/>
    <p:sldId id="398" r:id="rId9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10" autoAdjust="0"/>
    <p:restoredTop sz="95382" autoAdjust="0"/>
  </p:normalViewPr>
  <p:slideViewPr>
    <p:cSldViewPr>
      <p:cViewPr varScale="1">
        <p:scale>
          <a:sx n="90" d="100"/>
          <a:sy n="90" d="100"/>
        </p:scale>
        <p:origin x="-1136" y="-96"/>
      </p:cViewPr>
      <p:guideLst>
        <p:guide orient="horz" pos="2160"/>
        <p:guide pos="2880"/>
      </p:guideLst>
    </p:cSldViewPr>
  </p:slideViewPr>
  <p:outlineViewPr>
    <p:cViewPr>
      <p:scale>
        <a:sx n="33" d="100"/>
        <a:sy n="33" d="100"/>
      </p:scale>
      <p:origin x="0" y="201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notesMaster" Target="notesMasters/notesMaster1.xml"/><Relationship Id="rId93" Type="http://schemas.openxmlformats.org/officeDocument/2006/relationships/handoutMaster" Target="handoutMasters/handoutMaster1.xml"/><Relationship Id="rId94" Type="http://schemas.openxmlformats.org/officeDocument/2006/relationships/printerSettings" Target="printerSettings/printerSettings1.bin"/><Relationship Id="rId95" Type="http://schemas.openxmlformats.org/officeDocument/2006/relationships/presProps" Target="presProps.xml"/><Relationship Id="rId96" Type="http://schemas.openxmlformats.org/officeDocument/2006/relationships/viewProps" Target="viewProps.xml"/><Relationship Id="rId97" Type="http://schemas.openxmlformats.org/officeDocument/2006/relationships/theme" Target="theme/theme1.xml"/><Relationship Id="rId9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2540873-7D43-485A-B1AC-309DE65DF7CF}" type="datetimeFigureOut">
              <a:rPr lang="en-US"/>
              <a:pPr>
                <a:defRPr/>
              </a:pPr>
              <a:t>1/5/16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A9308B0-7F59-47F9-B6A5-8569CF622911}" type="slidenum">
              <a:rPr lang="en-US"/>
              <a:pPr>
                <a:defRPr/>
              </a:pPr>
              <a:t>‹#›</a:t>
            </a:fld>
            <a:endParaRPr lang="en-US"/>
          </a:p>
        </p:txBody>
      </p:sp>
    </p:spTree>
    <p:extLst>
      <p:ext uri="{BB962C8B-B14F-4D97-AF65-F5344CB8AC3E}">
        <p14:creationId xmlns:p14="http://schemas.microsoft.com/office/powerpoint/2010/main" val="2798446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7ED5181-4E6F-47CA-B8D5-C4731244D3F1}" type="datetimeFigureOut">
              <a:rPr lang="en-US"/>
              <a:pPr>
                <a:defRPr/>
              </a:pPr>
              <a:t>1/5/16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88223DB-5DD3-49A1-9F96-218EC80B1456}" type="slidenum">
              <a:rPr lang="en-US"/>
              <a:pPr>
                <a:defRPr/>
              </a:pPr>
              <a:t>‹#›</a:t>
            </a:fld>
            <a:endParaRPr lang="en-US"/>
          </a:p>
        </p:txBody>
      </p:sp>
    </p:spTree>
    <p:extLst>
      <p:ext uri="{BB962C8B-B14F-4D97-AF65-F5344CB8AC3E}">
        <p14:creationId xmlns:p14="http://schemas.microsoft.com/office/powerpoint/2010/main" val="3265213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E7289FD-3AFE-49B8-842C-2D74A26549DF}" type="slidenum">
              <a:rPr lang="en-US" smtClean="0"/>
              <a:pPr>
                <a:defRPr/>
              </a:pPr>
              <a:t>1</a:t>
            </a:fld>
            <a:endParaRPr lang="en-US"/>
          </a:p>
        </p:txBody>
      </p:sp>
    </p:spTree>
    <p:extLst>
      <p:ext uri="{BB962C8B-B14F-4D97-AF65-F5344CB8AC3E}">
        <p14:creationId xmlns:p14="http://schemas.microsoft.com/office/powerpoint/2010/main" val="464837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FE4F6558-5FC1-4030-8516-D3B0D11963BA}" type="datetime1">
              <a:rPr lang="en-US"/>
              <a:pPr>
                <a:defRPr/>
              </a:pPr>
              <a:t>1/5/16</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BAC553D-9210-4E58-AB4E-F81967074CD2}" type="datetime1">
              <a:rPr lang="en-US"/>
              <a:pPr>
                <a:defRPr/>
              </a:pPr>
              <a:t>1/5/16</a:t>
            </a:fld>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05626BDD-EE7E-4A51-B969-DFF61ECA615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A982ABF-B79B-4DD7-AC42-AE7F2A2E12B9}" type="datetime1">
              <a:rPr lang="en-US"/>
              <a:pPr>
                <a:defRPr/>
              </a:pPr>
              <a:t>1/5/16</a:t>
            </a:fld>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AE223562-D121-43AE-B2BB-C55312FD316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FFCC312F-7A7C-4577-AF84-D210A5B9F998}" type="datetime1">
              <a:rPr lang="en-US"/>
              <a:pPr>
                <a:defRPr/>
              </a:pPr>
              <a:t>1/5/16</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26F14747-9C45-418B-A952-BFA113E9DC1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BDA58ADD-DDA4-46D4-B354-4F471284DC76}" type="datetime1">
              <a:rPr lang="en-US"/>
              <a:pPr>
                <a:defRPr/>
              </a:pPr>
              <a:t>1/5/16</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DAF841F4-8A6F-4C2C-9501-C0EF42D35FE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F7BF767-E4E3-4703-98DE-4DC856279084}" type="datetime1">
              <a:rPr lang="en-US"/>
              <a:pPr>
                <a:defRPr/>
              </a:pPr>
              <a:t>1/5/16</a:t>
            </a:fld>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8B1E2EC7-BFC6-41B3-81E4-4E246709B43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5030A091-170A-4FD4-BBAE-D6FEF60C25C0}" type="datetime1">
              <a:rPr lang="en-US"/>
              <a:pPr>
                <a:defRPr/>
              </a:pPr>
              <a:t>1/5/16</a:t>
            </a:fld>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605C0437-879D-48D2-A221-B43454EE10A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1A3949FF-E368-4957-825D-2AC7EA1AC7F3}" type="datetime1">
              <a:rPr lang="en-US"/>
              <a:pPr>
                <a:defRPr/>
              </a:pPr>
              <a:t>1/5/16</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14A00FB4-85AB-4554-BCF0-4A6E0D3E38C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69A3539-2BDB-459A-94BA-1458BB178C70}" type="datetime1">
              <a:rPr lang="en-US"/>
              <a:pPr>
                <a:defRPr/>
              </a:pPr>
              <a:t>1/5/16</a:t>
            </a:fld>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01810F71-9261-42F4-94EB-711BDF80A3C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userDrawn="1"/>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0E64E404-C530-466D-8531-7998E73C287B}" type="datetime1">
              <a:rPr lang="en-US"/>
              <a:pPr>
                <a:defRPr/>
              </a:pPr>
              <a:t>1/5/16</a:t>
            </a:fld>
            <a:endParaRPr lang="en-US" dirty="0"/>
          </a:p>
        </p:txBody>
      </p:sp>
      <p:sp>
        <p:nvSpPr>
          <p:cNvPr id="13" name="Slide Number Placeholder 21"/>
          <p:cNvSpPr>
            <a:spLocks noGrp="1"/>
          </p:cNvSpPr>
          <p:nvPr>
            <p:ph type="sldNum" sz="quarter" idx="11"/>
          </p:nvPr>
        </p:nvSpPr>
        <p:spPr/>
        <p:txBody>
          <a:bodyPr rtlCol="0"/>
          <a:lstStyle>
            <a:lvl1pPr>
              <a:defRPr/>
            </a:lvl1pPr>
          </a:lstStyle>
          <a:p>
            <a:pPr>
              <a:defRPr/>
            </a:pPr>
            <a:fld id="{AA4F9CB5-9A72-4B64-B6DD-32BF9B06B90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DE1D4FBD-68A2-4EA2-9ECA-305BF39AAEEF}" type="datetime1">
              <a:rPr lang="en-US"/>
              <a:pPr>
                <a:defRPr/>
              </a:pPr>
              <a:t>1/5/16</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4C0525F4-BA89-41D1-8AAF-0ACED11773E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13">
            <a:extLst>
              <a:ext uri="{BEBA8EAE-BF5A-486C-A8C5-ECC9F3942E4B}">
                <a14:imgProps xmlns:a14="http://schemas.microsoft.com/office/drawing/2010/main">
                  <a14:imgLayer r:embed="rId14">
                    <a14:imgEffect>
                      <a14:backgroundRemoval t="7635" b="93114" l="9641" r="89686"/>
                    </a14:imgEffect>
                  </a14:imgLayer>
                </a14:imgProps>
              </a:ext>
              <a:ext uri="{28A0092B-C50C-407E-A947-70E740481C1C}">
                <a14:useLocalDpi xmlns:a14="http://schemas.microsoft.com/office/drawing/2010/main" val="0"/>
              </a:ext>
            </a:extLst>
          </a:blip>
          <a:stretch>
            <a:fillRect/>
          </a:stretch>
        </p:blipFill>
        <p:spPr>
          <a:xfrm>
            <a:off x="8091430" y="5692698"/>
            <a:ext cx="671570" cy="1005840"/>
          </a:xfrm>
          <a:prstGeom prst="rect">
            <a:avLst/>
          </a:prstGeom>
          <a:noFill/>
        </p:spPr>
      </p:pic>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6EE06557-CD8E-4D09-8F54-4146A7EBBBD8}" type="datetime1">
              <a:rPr lang="en-US"/>
              <a:pPr>
                <a:defRPr/>
              </a:pPr>
              <a:t>1/5/16</a:t>
            </a:fld>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800" b="1">
                <a:solidFill>
                  <a:srgbClr val="FFFFFF"/>
                </a:solidFill>
                <a:latin typeface="+mn-lt"/>
              </a:defRPr>
            </a:lvl1pPr>
          </a:lstStyle>
          <a:p>
            <a:pPr>
              <a:defRPr/>
            </a:pPr>
            <a:fld id="{94FC91EB-5E2A-4DB0-BCFD-73CABDD90E4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24" r:id="rId4"/>
    <p:sldLayoutId id="2147483725" r:id="rId5"/>
    <p:sldLayoutId id="2147483732" r:id="rId6"/>
    <p:sldLayoutId id="2147483726" r:id="rId7"/>
    <p:sldLayoutId id="2147483733" r:id="rId8"/>
    <p:sldLayoutId id="2147483734" r:id="rId9"/>
    <p:sldLayoutId id="2147483727" r:id="rId10"/>
    <p:sldLayoutId id="2147483728" r:id="rId11"/>
  </p:sldLayoutIdLst>
  <p:hf hd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B5A359"/>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E3D9B8"/>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CBD4C2"/>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http://commonsenseeconomics.com/" TargetMode="External"/><Relationship Id="rId5" Type="http://schemas.openxmlformats.org/officeDocument/2006/relationships/image" Target="../media/image2.png"/><Relationship Id="rId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kidskornerusa.com/program/images/07-704%20COFFEE%20CUP.jpg" TargetMode="External"/><Relationship Id="rId3"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olarnavigator.net/venture_capital/venture_capital_images/Credit_Card_visa_collectable_happy_shoppers.jpg" TargetMode="External"/><Relationship Id="rId3" Type="http://schemas.openxmlformats.org/officeDocument/2006/relationships/image" Target="../media/image5.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dmunds.com/apps/cto/intro.do"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dmunds.com/apps/cto/intro.do"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ayscale.com/" TargetMode="External"/><Relationship Id="rId3" Type="http://schemas.openxmlformats.org/officeDocument/2006/relationships/hyperlink" Target="http://www.bls.gov/ooh/"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990600"/>
            <a:ext cx="7391400" cy="1600200"/>
          </a:xfrm>
        </p:spPr>
        <p:txBody>
          <a:bodyPr anchor="t">
            <a:noAutofit/>
          </a:bodyPr>
          <a:lstStyle/>
          <a:p>
            <a:pPr eaLnBrk="1" fontAlgn="auto" hangingPunct="1">
              <a:spcAft>
                <a:spcPts val="0"/>
              </a:spcAft>
              <a:defRPr/>
            </a:pPr>
            <a:r>
              <a:rPr lang="en-US" sz="3200" dirty="0"/>
              <a:t>Part 4</a:t>
            </a:r>
            <a:r>
              <a:rPr lang="en-US" sz="3200" dirty="0" smtClean="0"/>
              <a:t>: </a:t>
            </a:r>
            <a:r>
              <a:rPr lang="en-US" sz="3200" dirty="0"/>
              <a:t>Twelve Key Elements of Practical Personal Finance</a:t>
            </a:r>
          </a:p>
        </p:txBody>
      </p:sp>
      <p:sp>
        <p:nvSpPr>
          <p:cNvPr id="8195" name="Subtitle 2"/>
          <p:cNvSpPr>
            <a:spLocks noGrp="1"/>
          </p:cNvSpPr>
          <p:nvPr>
            <p:ph type="subTitle" idx="1"/>
          </p:nvPr>
        </p:nvSpPr>
        <p:spPr>
          <a:xfrm>
            <a:off x="2900552" y="3962400"/>
            <a:ext cx="4910730" cy="1905000"/>
          </a:xfrm>
        </p:spPr>
        <p:txBody>
          <a:bodyPr/>
          <a:lstStyle/>
          <a:p>
            <a:pPr eaLnBrk="1" hangingPunct="1"/>
            <a:r>
              <a:rPr lang="en-US" sz="2200" dirty="0"/>
              <a:t>Common Sense Economics ~</a:t>
            </a:r>
            <a:br>
              <a:rPr lang="en-US" sz="2200" dirty="0"/>
            </a:br>
            <a:r>
              <a:rPr lang="en-US" sz="2200" dirty="0">
                <a:solidFill>
                  <a:schemeClr val="tx1">
                    <a:lumMod val="50000"/>
                    <a:lumOff val="50000"/>
                  </a:schemeClr>
                </a:solidFill>
              </a:rPr>
              <a:t>What Everyone </a:t>
            </a:r>
            <a:r>
              <a:rPr lang="en-US" sz="2200" dirty="0" smtClean="0">
                <a:solidFill>
                  <a:schemeClr val="tx1">
                    <a:lumMod val="50000"/>
                    <a:lumOff val="50000"/>
                  </a:schemeClr>
                </a:solidFill>
              </a:rPr>
              <a:t>Should Know </a:t>
            </a:r>
            <a:r>
              <a:rPr lang="en-US" sz="2200" dirty="0">
                <a:solidFill>
                  <a:schemeClr val="tx1">
                    <a:lumMod val="50000"/>
                    <a:lumOff val="50000"/>
                  </a:schemeClr>
                </a:solidFill>
              </a:rPr>
              <a:t>About Wealth and </a:t>
            </a:r>
            <a:r>
              <a:rPr lang="en-US" sz="2200" dirty="0" smtClean="0">
                <a:solidFill>
                  <a:schemeClr val="tx1">
                    <a:lumMod val="50000"/>
                    <a:lumOff val="50000"/>
                  </a:schemeClr>
                </a:solidFill>
              </a:rPr>
              <a:t>Prosperity</a:t>
            </a:r>
            <a:r>
              <a:rPr lang="en-US" sz="2200" dirty="0" smtClean="0"/>
              <a:t/>
            </a:r>
            <a:br>
              <a:rPr lang="en-US" sz="2200" dirty="0" smtClean="0"/>
            </a:br>
            <a:r>
              <a:rPr lang="en-US" sz="2400" dirty="0" smtClean="0"/>
              <a:t/>
            </a:r>
            <a:br>
              <a:rPr lang="en-US" sz="2400" dirty="0" smtClean="0"/>
            </a:br>
            <a:endParaRPr lang="en-US" sz="2400" dirty="0" smtClean="0"/>
          </a:p>
        </p:txBody>
      </p:sp>
      <p:pic>
        <p:nvPicPr>
          <p:cNvPr id="8196" name="Picture 4" descr="Common Sense Economics.jpg"/>
          <p:cNvPicPr>
            <a:picLocks noGrp="1" noChangeAspect="1"/>
          </p:cNvPicPr>
          <p:nvPr isPhoto="1"/>
        </p:nvPicPr>
        <p:blipFill>
          <a:blip r:embed="rId3">
            <a:extLst>
              <a:ext uri="{28A0092B-C50C-407E-A947-70E740481C1C}">
                <a14:useLocalDpi xmlns:a14="http://schemas.microsoft.com/office/drawing/2010/main" val="0"/>
              </a:ext>
            </a:extLst>
          </a:blip>
          <a:srcRect/>
          <a:stretch>
            <a:fillRect/>
          </a:stretch>
        </p:blipFill>
        <p:spPr bwMode="auto">
          <a:xfrm>
            <a:off x="1238533" y="3505200"/>
            <a:ext cx="1393260" cy="210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Footer Placeholder 3"/>
          <p:cNvSpPr txBox="1">
            <a:spLocks/>
          </p:cNvSpPr>
          <p:nvPr/>
        </p:nvSpPr>
        <p:spPr>
          <a:xfrm rot="5400000" flipV="1">
            <a:off x="4914900" y="5149334"/>
            <a:ext cx="457200" cy="3048000"/>
          </a:xfrm>
          <a:prstGeom prst="rect">
            <a:avLst/>
          </a:prstGeom>
        </p:spPr>
        <p:txBody>
          <a:bodyPr vert="vert" anchor="ctr"/>
          <a:lstStyle/>
          <a:p>
            <a:pPr fontAlgn="auto">
              <a:spcBef>
                <a:spcPts val="0"/>
              </a:spcBef>
              <a:spcAft>
                <a:spcPts val="0"/>
              </a:spcAft>
              <a:defRPr/>
            </a:pPr>
            <a:r>
              <a:rPr lang="en-US" sz="1200" dirty="0">
                <a:latin typeface="+mn-lt"/>
                <a:hlinkClick r:id="rId4"/>
              </a:rPr>
              <a:t>http://CommonSenseEconomics.com/</a:t>
            </a:r>
            <a:r>
              <a:rPr lang="en-US" sz="1200" dirty="0">
                <a:latin typeface="+mn-lt"/>
              </a:rPr>
              <a:t> </a:t>
            </a:r>
          </a:p>
        </p:txBody>
      </p:sp>
      <p:sp>
        <p:nvSpPr>
          <p:cNvPr id="8198" name="Slide Number Placeholder 7"/>
          <p:cNvSpPr>
            <a:spLocks noGrp="1"/>
          </p:cNvSpPr>
          <p:nvPr>
            <p:ph type="sldNum" sz="quarter" idx="4294967295"/>
          </p:nvPr>
        </p:nvSpPr>
        <p:spPr>
          <a:xfrm>
            <a:off x="1325563" y="4929188"/>
            <a:ext cx="609600" cy="517525"/>
          </a:xfrm>
          <a:prstGeom prst="rect">
            <a:avLst/>
          </a:prstGeo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D28D81A1-80E2-430B-A203-D7D52674864A}" type="slidenum">
              <a:rPr lang="en-US" smtClean="0"/>
              <a:pPr fontAlgn="base">
                <a:spcBef>
                  <a:spcPct val="0"/>
                </a:spcBef>
                <a:spcAft>
                  <a:spcPct val="0"/>
                </a:spcAft>
                <a:defRPr/>
              </a:pPr>
              <a:t>1</a:t>
            </a:fld>
            <a:endParaRPr lang="en-US" dirty="0" smtClean="0"/>
          </a:p>
        </p:txBody>
      </p:sp>
      <p:pic>
        <p:nvPicPr>
          <p:cNvPr id="3" name="Picture 2"/>
          <p:cNvPicPr>
            <a:picLocks noChangeAspect="1"/>
          </p:cNvPicPr>
          <p:nvPr/>
        </p:nvPicPr>
        <p:blipFill>
          <a:blip r:embed="rId5">
            <a:extLst>
              <a:ext uri="{BEBA8EAE-BF5A-486C-A8C5-ECC9F3942E4B}">
                <a14:imgProps xmlns:a14="http://schemas.microsoft.com/office/drawing/2010/main">
                  <a14:imgLayer r:embed="rId6">
                    <a14:imgEffect>
                      <a14:backgroundRemoval t="7635" b="93114" l="9641" r="89686"/>
                    </a14:imgEffect>
                  </a14:imgLayer>
                </a14:imgProps>
              </a:ext>
              <a:ext uri="{28A0092B-C50C-407E-A947-70E740481C1C}">
                <a14:useLocalDpi xmlns:a14="http://schemas.microsoft.com/office/drawing/2010/main" val="0"/>
              </a:ext>
            </a:extLst>
          </a:blip>
          <a:stretch>
            <a:fillRect/>
          </a:stretch>
        </p:blipFill>
        <p:spPr>
          <a:xfrm>
            <a:off x="8305800" y="5867400"/>
            <a:ext cx="610515" cy="914400"/>
          </a:xfrm>
          <a:prstGeom prst="rect">
            <a:avLst/>
          </a:prstGeom>
        </p:spPr>
      </p:pic>
      <p:sp>
        <p:nvSpPr>
          <p:cNvPr id="4" name="TextBox 3"/>
          <p:cNvSpPr txBox="1"/>
          <p:nvPr/>
        </p:nvSpPr>
        <p:spPr>
          <a:xfrm>
            <a:off x="8077289" y="6673334"/>
            <a:ext cx="1099981" cy="184666"/>
          </a:xfrm>
          <a:prstGeom prst="rect">
            <a:avLst/>
          </a:prstGeom>
          <a:noFill/>
        </p:spPr>
        <p:txBody>
          <a:bodyPr wrap="none" rtlCol="0">
            <a:spAutoFit/>
          </a:bodyPr>
          <a:lstStyle/>
          <a:p>
            <a:r>
              <a:rPr lang="en-US" sz="600" i="1" dirty="0" smtClean="0">
                <a:latin typeface="Chalkboard" charset="0"/>
                <a:ea typeface="Chalkboard" charset="0"/>
                <a:cs typeface="Chalkboard" charset="0"/>
              </a:rPr>
              <a:t>Turn on the learning light!</a:t>
            </a:r>
            <a:endParaRPr lang="en-US" sz="600" i="1" dirty="0">
              <a:latin typeface="Chalkboard" charset="0"/>
              <a:ea typeface="Chalkboard" charset="0"/>
              <a:cs typeface="Chalkboard" charset="0"/>
            </a:endParaRPr>
          </a:p>
        </p:txBody>
      </p:sp>
    </p:spTree>
    <p:extLst>
      <p:ext uri="{BB962C8B-B14F-4D97-AF65-F5344CB8AC3E}">
        <p14:creationId xmlns:p14="http://schemas.microsoft.com/office/powerpoint/2010/main" val="10425175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001962"/>
          </a:xfrm>
        </p:spPr>
        <p:txBody>
          <a:bodyPr>
            <a:normAutofit/>
          </a:bodyPr>
          <a:lstStyle/>
          <a:p>
            <a:r>
              <a:rPr lang="en-US" b="1" dirty="0"/>
              <a:t>Element 2</a:t>
            </a:r>
            <a:r>
              <a:rPr lang="en-US" b="1" dirty="0" smtClean="0"/>
              <a:t>.</a:t>
            </a:r>
            <a:r>
              <a:rPr lang="en-US" dirty="0"/>
              <a:t> </a:t>
            </a:r>
            <a:r>
              <a:rPr lang="en-US" dirty="0" smtClean="0"/>
              <a:t>Cultivate </a:t>
            </a:r>
            <a:r>
              <a:rPr lang="en-US" dirty="0"/>
              <a:t>skills, attitudes, and entrepreneurship that increase productivity and make your services more valuable to others.</a:t>
            </a:r>
          </a:p>
        </p:txBody>
      </p:sp>
      <p:sp>
        <p:nvSpPr>
          <p:cNvPr id="3" name="Content Placeholder 2"/>
          <p:cNvSpPr>
            <a:spLocks noGrp="1"/>
          </p:cNvSpPr>
          <p:nvPr>
            <p:ph sz="quarter" idx="1"/>
          </p:nvPr>
        </p:nvSpPr>
        <p:spPr>
          <a:xfrm>
            <a:off x="457200" y="3429000"/>
            <a:ext cx="7467600" cy="3044952"/>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10</a:t>
            </a:fld>
            <a:endParaRPr lang="en-US"/>
          </a:p>
        </p:txBody>
      </p:sp>
    </p:spTree>
    <p:extLst>
      <p:ext uri="{BB962C8B-B14F-4D97-AF65-F5344CB8AC3E}">
        <p14:creationId xmlns:p14="http://schemas.microsoft.com/office/powerpoint/2010/main" val="1547866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Productivity and Earnings</a:t>
            </a:r>
            <a:endParaRPr lang="en-US" dirty="0"/>
          </a:p>
        </p:txBody>
      </p:sp>
      <p:sp>
        <p:nvSpPr>
          <p:cNvPr id="3" name="Content Placeholder 2"/>
          <p:cNvSpPr>
            <a:spLocks noGrp="1"/>
          </p:cNvSpPr>
          <p:nvPr>
            <p:ph sz="quarter" idx="1"/>
          </p:nvPr>
        </p:nvSpPr>
        <p:spPr/>
        <p:txBody>
          <a:bodyPr/>
          <a:lstStyle/>
          <a:p>
            <a:r>
              <a:rPr lang="en-US" dirty="0"/>
              <a:t>How can you increase your productivity, and therefore your earning </a:t>
            </a:r>
            <a:r>
              <a:rPr lang="en-US" dirty="0" smtClean="0"/>
              <a:t>power?</a:t>
            </a:r>
            <a:endParaRPr lang="en-US" dirty="0"/>
          </a:p>
          <a:p>
            <a:pPr lvl="1"/>
            <a:r>
              <a:rPr lang="en-US" dirty="0"/>
              <a:t>Improved knowledge, higher skill level, and experience generally increase productivity and enhance one’s ability to provide valuable services to others. As a result, investments in human capital—education, training, and other forms of skill acquisition—can improve both productivity and earnings</a:t>
            </a:r>
            <a:r>
              <a:rPr lang="en-US" dirty="0" smtClean="0"/>
              <a:t>.</a:t>
            </a:r>
          </a:p>
          <a:p>
            <a:endParaRPr lang="en-US" sz="1000" dirty="0" smtClean="0"/>
          </a:p>
          <a:p>
            <a:r>
              <a:rPr lang="en-US" dirty="0" smtClean="0"/>
              <a:t>But, </a:t>
            </a:r>
            <a:r>
              <a:rPr lang="en-US" dirty="0"/>
              <a:t>other personal attributes also influence productivity. Two of the most important are personal attitudes and thinking entrepreneurially.</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11</a:t>
            </a:fld>
            <a:endParaRPr lang="en-US"/>
          </a:p>
        </p:txBody>
      </p:sp>
    </p:spTree>
    <p:extLst>
      <p:ext uri="{BB962C8B-B14F-4D97-AF65-F5344CB8AC3E}">
        <p14:creationId xmlns:p14="http://schemas.microsoft.com/office/powerpoint/2010/main" val="1434969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Cultivating A</a:t>
            </a:r>
            <a:r>
              <a:rPr lang="en-US" dirty="0" smtClean="0"/>
              <a:t>ttitudes That Will Improve Your Productivity</a:t>
            </a:r>
            <a:endParaRPr lang="en-US" dirty="0"/>
          </a:p>
        </p:txBody>
      </p:sp>
      <p:sp>
        <p:nvSpPr>
          <p:cNvPr id="3" name="Content Placeholder 2"/>
          <p:cNvSpPr>
            <a:spLocks noGrp="1"/>
          </p:cNvSpPr>
          <p:nvPr>
            <p:ph sz="quarter" idx="1"/>
          </p:nvPr>
        </p:nvSpPr>
        <p:spPr/>
        <p:txBody>
          <a:bodyPr/>
          <a:lstStyle/>
          <a:p>
            <a:r>
              <a:rPr lang="en-US" b="1" dirty="0"/>
              <a:t>Success oriented </a:t>
            </a:r>
            <a:r>
              <a:rPr lang="en-US" b="1" dirty="0" smtClean="0"/>
              <a:t>attributes:</a:t>
            </a:r>
          </a:p>
          <a:p>
            <a:pPr lvl="1"/>
            <a:r>
              <a:rPr lang="en-US" dirty="0" smtClean="0"/>
              <a:t>honesty</a:t>
            </a:r>
            <a:r>
              <a:rPr lang="en-US" dirty="0"/>
              <a:t>, dependability, persistence, reliability, trustworthiness, respect for others, desire to learn and improve, and ability to work with others</a:t>
            </a:r>
            <a:r>
              <a:rPr lang="en-US" dirty="0" smtClean="0"/>
              <a:t>.</a:t>
            </a:r>
          </a:p>
          <a:p>
            <a:pPr lvl="1"/>
            <a:endParaRPr lang="en-US" dirty="0"/>
          </a:p>
          <a:p>
            <a:r>
              <a:rPr lang="en-US" b="1" dirty="0"/>
              <a:t>Failure oriented </a:t>
            </a:r>
            <a:r>
              <a:rPr lang="en-US" b="1" dirty="0" smtClean="0"/>
              <a:t>attitudes:</a:t>
            </a:r>
          </a:p>
          <a:p>
            <a:pPr lvl="1"/>
            <a:r>
              <a:rPr lang="en-US" dirty="0" smtClean="0"/>
              <a:t>disrespect </a:t>
            </a:r>
            <a:r>
              <a:rPr lang="en-US" dirty="0"/>
              <a:t>for others, </a:t>
            </a:r>
            <a:r>
              <a:rPr lang="en-US" dirty="0" smtClean="0"/>
              <a:t>unreliability, </a:t>
            </a:r>
            <a:r>
              <a:rPr lang="en-US" dirty="0"/>
              <a:t>quarrelsome, contempt for education, vulgarity of speech, blaming others for problems, dishonesty, and reliance on alcohol and drugs</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12</a:t>
            </a:fld>
            <a:endParaRPr lang="en-US"/>
          </a:p>
        </p:txBody>
      </p:sp>
    </p:spTree>
    <p:extLst>
      <p:ext uri="{BB962C8B-B14F-4D97-AF65-F5344CB8AC3E}">
        <p14:creationId xmlns:p14="http://schemas.microsoft.com/office/powerpoint/2010/main" val="601828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Cultivating A</a:t>
            </a:r>
            <a:r>
              <a:rPr lang="en-US" dirty="0" smtClean="0"/>
              <a:t>ttitudes That Will Improve Your Productivity continued…</a:t>
            </a:r>
            <a:endParaRPr lang="en-US" dirty="0"/>
          </a:p>
        </p:txBody>
      </p:sp>
      <p:sp>
        <p:nvSpPr>
          <p:cNvPr id="3" name="Content Placeholder 2"/>
          <p:cNvSpPr>
            <a:spLocks noGrp="1"/>
          </p:cNvSpPr>
          <p:nvPr>
            <p:ph sz="quarter" idx="1"/>
          </p:nvPr>
        </p:nvSpPr>
        <p:spPr/>
        <p:txBody>
          <a:bodyPr/>
          <a:lstStyle/>
          <a:p>
            <a:r>
              <a:rPr lang="en-US" dirty="0" smtClean="0"/>
              <a:t>If </a:t>
            </a:r>
            <a:r>
              <a:rPr lang="en-US" dirty="0"/>
              <a:t>you want to be successful, you need to cultivate, develop, and strengthen the first set of </a:t>
            </a:r>
            <a:r>
              <a:rPr lang="en-US" dirty="0" smtClean="0"/>
              <a:t>attributes.</a:t>
            </a:r>
          </a:p>
          <a:p>
            <a:endParaRPr lang="en-US" dirty="0" smtClean="0"/>
          </a:p>
          <a:p>
            <a:r>
              <a:rPr lang="en-US" dirty="0" smtClean="0"/>
              <a:t>They </a:t>
            </a:r>
            <a:r>
              <a:rPr lang="en-US" dirty="0"/>
              <a:t>need to become habits—the core values of your life. Equally important, you need to cast the second set out of your life. Do not let anyone, including friends, convince you that any of the failure attributes are “cool”.</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13</a:t>
            </a:fld>
            <a:endParaRPr lang="en-US"/>
          </a:p>
        </p:txBody>
      </p:sp>
    </p:spTree>
    <p:extLst>
      <p:ext uri="{BB962C8B-B14F-4D97-AF65-F5344CB8AC3E}">
        <p14:creationId xmlns:p14="http://schemas.microsoft.com/office/powerpoint/2010/main" val="507970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Cultivating the Entrepreneurial </a:t>
            </a:r>
            <a:r>
              <a:rPr lang="en-US" dirty="0" smtClean="0"/>
              <a:t>Way </a:t>
            </a:r>
            <a:r>
              <a:rPr lang="en-US" dirty="0"/>
              <a:t>of </a:t>
            </a:r>
            <a:r>
              <a:rPr lang="en-US" dirty="0" smtClean="0"/>
              <a:t>Thinking</a:t>
            </a:r>
            <a:endParaRPr lang="en-US" dirty="0"/>
          </a:p>
        </p:txBody>
      </p:sp>
      <p:sp>
        <p:nvSpPr>
          <p:cNvPr id="3" name="Content Placeholder 2"/>
          <p:cNvSpPr>
            <a:spLocks noGrp="1"/>
          </p:cNvSpPr>
          <p:nvPr>
            <p:ph sz="quarter" idx="1"/>
          </p:nvPr>
        </p:nvSpPr>
        <p:spPr/>
        <p:txBody>
          <a:bodyPr/>
          <a:lstStyle/>
          <a:p>
            <a:r>
              <a:rPr lang="en-US" dirty="0"/>
              <a:t>Entrepreneurial thinking is also a personal attribute that can enhance your productivity. While entrepreneurship is often associated with business, in a very real sense all of us are entrepreneurs. We are constantly making decisions about the development and use of knowledge, skills, and other resources under our control. </a:t>
            </a:r>
          </a:p>
          <a:p>
            <a:r>
              <a:rPr lang="en-US" dirty="0"/>
              <a:t>Entrepreneurial thinking focuses on how to develop and use talents and mobilize available resources to provide others with things that they value highly.</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14</a:t>
            </a:fld>
            <a:endParaRPr lang="en-US"/>
          </a:p>
        </p:txBody>
      </p:sp>
    </p:spTree>
    <p:extLst>
      <p:ext uri="{BB962C8B-B14F-4D97-AF65-F5344CB8AC3E}">
        <p14:creationId xmlns:p14="http://schemas.microsoft.com/office/powerpoint/2010/main" val="1746671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Characteristics of Self-Employed Entrepreneurs</a:t>
            </a:r>
            <a:endParaRPr lang="en-US" dirty="0"/>
          </a:p>
        </p:txBody>
      </p:sp>
      <p:sp>
        <p:nvSpPr>
          <p:cNvPr id="3" name="Content Placeholder 2"/>
          <p:cNvSpPr>
            <a:spLocks noGrp="1"/>
          </p:cNvSpPr>
          <p:nvPr>
            <p:ph sz="quarter" idx="1"/>
          </p:nvPr>
        </p:nvSpPr>
        <p:spPr/>
        <p:txBody>
          <a:bodyPr/>
          <a:lstStyle/>
          <a:p>
            <a:r>
              <a:rPr lang="en-US" dirty="0"/>
              <a:t>Self-employed entrepreneurs are disproportionately represented among the financially successful.</a:t>
            </a:r>
          </a:p>
          <a:p>
            <a:r>
              <a:rPr lang="en-US" dirty="0"/>
              <a:t>Four major factors contribute to the financial success of self-employed entrepreneurs. </a:t>
            </a:r>
            <a:r>
              <a:rPr lang="en-US" dirty="0" smtClean="0"/>
              <a:t>They:</a:t>
            </a:r>
          </a:p>
          <a:p>
            <a:pPr marL="823913" lvl="1" indent="-457200">
              <a:buFont typeface="+mj-lt"/>
              <a:buAutoNum type="arabicPeriod"/>
            </a:pPr>
            <a:r>
              <a:rPr lang="en-US" dirty="0" smtClean="0"/>
              <a:t>identify </a:t>
            </a:r>
            <a:r>
              <a:rPr lang="en-US" dirty="0"/>
              <a:t>and act on attractive opportunities overlooked by </a:t>
            </a:r>
            <a:r>
              <a:rPr lang="en-US" dirty="0" smtClean="0"/>
              <a:t>others,</a:t>
            </a:r>
          </a:p>
          <a:p>
            <a:pPr marL="823913" lvl="1" indent="-457200">
              <a:buFont typeface="+mj-lt"/>
              <a:buAutoNum type="arabicPeriod"/>
            </a:pPr>
            <a:r>
              <a:rPr lang="en-US" dirty="0"/>
              <a:t>h</a:t>
            </a:r>
            <a:r>
              <a:rPr lang="en-US" dirty="0" smtClean="0"/>
              <a:t>ave a willingness to </a:t>
            </a:r>
            <a:r>
              <a:rPr lang="en-US" dirty="0"/>
              <a:t>take </a:t>
            </a:r>
            <a:r>
              <a:rPr lang="en-US" dirty="0" smtClean="0"/>
              <a:t>risk,</a:t>
            </a:r>
          </a:p>
          <a:p>
            <a:pPr marL="823913" lvl="1" indent="-457200">
              <a:buFont typeface="+mj-lt"/>
              <a:buAutoNum type="arabicPeriod"/>
            </a:pPr>
            <a:r>
              <a:rPr lang="en-US" dirty="0"/>
              <a:t>h</a:t>
            </a:r>
            <a:r>
              <a:rPr lang="en-US" dirty="0" smtClean="0"/>
              <a:t>ave high rates </a:t>
            </a:r>
            <a:r>
              <a:rPr lang="en-US" dirty="0"/>
              <a:t>of saving and investment, </a:t>
            </a:r>
            <a:r>
              <a:rPr lang="en-US" dirty="0" smtClean="0"/>
              <a:t>and</a:t>
            </a:r>
          </a:p>
          <a:p>
            <a:pPr marL="823913" lvl="1" indent="-457200">
              <a:buFont typeface="+mj-lt"/>
              <a:buAutoNum type="arabicPeriod"/>
            </a:pPr>
            <a:r>
              <a:rPr lang="en-US" dirty="0"/>
              <a:t>h</a:t>
            </a:r>
            <a:r>
              <a:rPr lang="en-US" dirty="0" smtClean="0"/>
              <a:t>ave a willingness </a:t>
            </a:r>
            <a:r>
              <a:rPr lang="en-US" dirty="0"/>
              <a:t>to work long hours because they love what they do</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15</a:t>
            </a:fld>
            <a:endParaRPr lang="en-US"/>
          </a:p>
        </p:txBody>
      </p:sp>
    </p:spTree>
    <p:extLst>
      <p:ext uri="{BB962C8B-B14F-4D97-AF65-F5344CB8AC3E}">
        <p14:creationId xmlns:p14="http://schemas.microsoft.com/office/powerpoint/2010/main" val="213943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Employees and Entrepreneurial Characteristics</a:t>
            </a:r>
            <a:endParaRPr lang="en-US" dirty="0"/>
          </a:p>
        </p:txBody>
      </p:sp>
      <p:sp>
        <p:nvSpPr>
          <p:cNvPr id="3" name="Content Placeholder 2"/>
          <p:cNvSpPr>
            <a:spLocks noGrp="1"/>
          </p:cNvSpPr>
          <p:nvPr>
            <p:ph sz="quarter" idx="1"/>
          </p:nvPr>
        </p:nvSpPr>
        <p:spPr/>
        <p:txBody>
          <a:bodyPr/>
          <a:lstStyle/>
          <a:p>
            <a:r>
              <a:rPr lang="en-US" dirty="0"/>
              <a:t>Employees can also make choices like those of successful </a:t>
            </a:r>
            <a:r>
              <a:rPr lang="en-US" dirty="0" smtClean="0"/>
              <a:t>entrepreneurs. They can:</a:t>
            </a:r>
          </a:p>
          <a:p>
            <a:pPr lvl="1"/>
            <a:r>
              <a:rPr lang="en-US" dirty="0" smtClean="0"/>
              <a:t>focus </a:t>
            </a:r>
            <a:r>
              <a:rPr lang="en-US" dirty="0"/>
              <a:t>on making their services valuable to employers, both current and </a:t>
            </a:r>
            <a:r>
              <a:rPr lang="en-US" dirty="0" smtClean="0"/>
              <a:t>prospective.</a:t>
            </a:r>
          </a:p>
          <a:p>
            <a:pPr lvl="1"/>
            <a:endParaRPr lang="en-US" dirty="0" smtClean="0"/>
          </a:p>
          <a:p>
            <a:pPr lvl="1"/>
            <a:r>
              <a:rPr lang="en-US" dirty="0" smtClean="0"/>
              <a:t>invest </a:t>
            </a:r>
            <a:r>
              <a:rPr lang="en-US" dirty="0"/>
              <a:t>their savings in stocks and thereby achieve the above-average returns that come with the risk of business </a:t>
            </a:r>
            <a:r>
              <a:rPr lang="en-US" dirty="0" smtClean="0"/>
              <a:t>ownership.</a:t>
            </a:r>
          </a:p>
          <a:p>
            <a:pPr lvl="1"/>
            <a:endParaRPr lang="en-US" dirty="0" smtClean="0"/>
          </a:p>
          <a:p>
            <a:pPr lvl="1"/>
            <a:r>
              <a:rPr lang="en-US" dirty="0" smtClean="0"/>
              <a:t>generate </a:t>
            </a:r>
            <a:r>
              <a:rPr lang="en-US" dirty="0"/>
              <a:t>more income and accumulate </a:t>
            </a:r>
            <a:r>
              <a:rPr lang="en-US" dirty="0" smtClean="0"/>
              <a:t>wealth </a:t>
            </a:r>
            <a:r>
              <a:rPr lang="en-US" dirty="0"/>
              <a:t>through higher rates of investment and more hours of work. </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16</a:t>
            </a:fld>
            <a:endParaRPr lang="en-US"/>
          </a:p>
        </p:txBody>
      </p:sp>
    </p:spTree>
    <p:extLst>
      <p:ext uri="{BB962C8B-B14F-4D97-AF65-F5344CB8AC3E}">
        <p14:creationId xmlns:p14="http://schemas.microsoft.com/office/powerpoint/2010/main" val="123578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Talents and Earned Success</a:t>
            </a:r>
            <a:endParaRPr lang="en-US" dirty="0"/>
          </a:p>
        </p:txBody>
      </p:sp>
      <p:sp>
        <p:nvSpPr>
          <p:cNvPr id="3" name="Content Placeholder 2"/>
          <p:cNvSpPr>
            <a:spLocks noGrp="1"/>
          </p:cNvSpPr>
          <p:nvPr>
            <p:ph sz="quarter" idx="1"/>
          </p:nvPr>
        </p:nvSpPr>
        <p:spPr/>
        <p:txBody>
          <a:bodyPr/>
          <a:lstStyle/>
          <a:p>
            <a:r>
              <a:rPr lang="en-US" dirty="0"/>
              <a:t>Development and use of your talents in ways that provide large benefits to others is a key to financial </a:t>
            </a:r>
            <a:r>
              <a:rPr lang="en-US" dirty="0" smtClean="0"/>
              <a:t>success.</a:t>
            </a:r>
          </a:p>
          <a:p>
            <a:endParaRPr lang="en-US" dirty="0" smtClean="0"/>
          </a:p>
          <a:p>
            <a:r>
              <a:rPr lang="en-US" dirty="0" smtClean="0"/>
              <a:t>It </a:t>
            </a:r>
            <a:r>
              <a:rPr lang="en-US" dirty="0"/>
              <a:t>is also central to what Arthur Brooks calls “earned success</a:t>
            </a:r>
            <a:r>
              <a:rPr lang="en-US" dirty="0" smtClean="0"/>
              <a:t>.” Moreover</a:t>
            </a:r>
            <a:r>
              <a:rPr lang="en-US" dirty="0"/>
              <a:t>, earned success is the central element of happiness and life </a:t>
            </a:r>
            <a:r>
              <a:rPr lang="en-US" dirty="0" smtClean="0"/>
              <a:t>satisfaction.</a:t>
            </a:r>
          </a:p>
          <a:p>
            <a:endParaRPr lang="en-US" dirty="0" smtClean="0"/>
          </a:p>
          <a:p>
            <a:r>
              <a:rPr lang="en-US" dirty="0" smtClean="0"/>
              <a:t>Earned </a:t>
            </a:r>
            <a:r>
              <a:rPr lang="en-US" dirty="0"/>
              <a:t>success is present when your education, work, and lifestyle choices reflect the purpose of your life.</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17</a:t>
            </a:fld>
            <a:endParaRPr lang="en-US"/>
          </a:p>
        </p:txBody>
      </p:sp>
    </p:spTree>
    <p:extLst>
      <p:ext uri="{BB962C8B-B14F-4D97-AF65-F5344CB8AC3E}">
        <p14:creationId xmlns:p14="http://schemas.microsoft.com/office/powerpoint/2010/main" val="655591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87562"/>
          </a:xfrm>
        </p:spPr>
        <p:txBody>
          <a:bodyPr>
            <a:normAutofit/>
          </a:bodyPr>
          <a:lstStyle/>
          <a:p>
            <a:r>
              <a:rPr lang="en-US" b="1" dirty="0"/>
              <a:t>Element 3.</a:t>
            </a:r>
            <a:r>
              <a:rPr lang="en-US" dirty="0"/>
              <a:t> Use budgeting to help you spend your money effectively and save regularly.</a:t>
            </a:r>
          </a:p>
        </p:txBody>
      </p:sp>
      <p:sp>
        <p:nvSpPr>
          <p:cNvPr id="3" name="Content Placeholder 2"/>
          <p:cNvSpPr>
            <a:spLocks noGrp="1"/>
          </p:cNvSpPr>
          <p:nvPr>
            <p:ph sz="quarter" idx="1"/>
          </p:nvPr>
        </p:nvSpPr>
        <p:spPr>
          <a:xfrm>
            <a:off x="914400" y="2743200"/>
            <a:ext cx="6629400" cy="3730752"/>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i="1" dirty="0"/>
              <a:t>Money is only a tool. It will take you wherever you wish, but it will not replace you as the driver</a:t>
            </a:r>
            <a:r>
              <a:rPr lang="en-US" i="1" dirty="0" smtClean="0"/>
              <a:t>.</a:t>
            </a:r>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					—</a:t>
            </a:r>
            <a:r>
              <a:rPr lang="en-US" dirty="0" err="1" smtClean="0"/>
              <a:t>Ayn</a:t>
            </a:r>
            <a:r>
              <a:rPr lang="en-US" dirty="0" smtClean="0"/>
              <a:t> </a:t>
            </a:r>
            <a:r>
              <a:rPr lang="en-US" dirty="0"/>
              <a:t>Rand</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18</a:t>
            </a:fld>
            <a:endParaRPr lang="en-US"/>
          </a:p>
        </p:txBody>
      </p:sp>
    </p:spTree>
    <p:extLst>
      <p:ext uri="{BB962C8B-B14F-4D97-AF65-F5344CB8AC3E}">
        <p14:creationId xmlns:p14="http://schemas.microsoft.com/office/powerpoint/2010/main" val="778377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Budgeting?</a:t>
            </a:r>
            <a:endParaRPr lang="en-US" dirty="0"/>
          </a:p>
        </p:txBody>
      </p:sp>
      <p:sp>
        <p:nvSpPr>
          <p:cNvPr id="3" name="Content Placeholder 2"/>
          <p:cNvSpPr>
            <a:spLocks noGrp="1"/>
          </p:cNvSpPr>
          <p:nvPr>
            <p:ph sz="quarter" idx="1"/>
          </p:nvPr>
        </p:nvSpPr>
        <p:spPr/>
        <p:txBody>
          <a:bodyPr/>
          <a:lstStyle/>
          <a:p>
            <a:r>
              <a:rPr lang="en-US" dirty="0"/>
              <a:t>What is the purpose of a budget?</a:t>
            </a:r>
          </a:p>
          <a:p>
            <a:pPr lvl="1"/>
            <a:r>
              <a:rPr lang="en-US" dirty="0" smtClean="0"/>
              <a:t>A </a:t>
            </a:r>
            <a:r>
              <a:rPr lang="en-US" dirty="0"/>
              <a:t>budget is an </a:t>
            </a:r>
            <a:r>
              <a:rPr lang="en-US" dirty="0" smtClean="0"/>
              <a:t>instrument that </a:t>
            </a:r>
            <a:r>
              <a:rPr lang="en-US" dirty="0"/>
              <a:t>will help you channel your funds toward sound spending, regular saving, and diversified investments in a manner that will provide you with the most value from your income. </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19</a:t>
            </a:fld>
            <a:endParaRPr lang="en-US"/>
          </a:p>
        </p:txBody>
      </p:sp>
    </p:spTree>
    <p:extLst>
      <p:ext uri="{BB962C8B-B14F-4D97-AF65-F5344CB8AC3E}">
        <p14:creationId xmlns:p14="http://schemas.microsoft.com/office/powerpoint/2010/main" val="1587625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PowerPoint </a:t>
            </a:r>
            <a:r>
              <a:rPr lang="en-US" dirty="0" smtClean="0"/>
              <a:t>Slides</a:t>
            </a:r>
            <a:endParaRPr lang="en-US" dirty="0"/>
          </a:p>
        </p:txBody>
      </p:sp>
      <p:sp>
        <p:nvSpPr>
          <p:cNvPr id="3" name="Content Placeholder 2"/>
          <p:cNvSpPr>
            <a:spLocks noGrp="1"/>
          </p:cNvSpPr>
          <p:nvPr>
            <p:ph sz="quarter" idx="1"/>
          </p:nvPr>
        </p:nvSpPr>
        <p:spPr/>
        <p:txBody>
          <a:bodyPr>
            <a:noAutofit/>
          </a:bodyPr>
          <a:lstStyle/>
          <a:p>
            <a:r>
              <a:rPr lang="en-US" sz="1800" dirty="0"/>
              <a:t>The PowerPoint slides for the Common Sense Economics (CSE) electronic package provide an overview of the most important points covered in the text. Students should read the text, watch the assigned videos, and listen to the podcasts prior to reviewing the </a:t>
            </a:r>
            <a:r>
              <a:rPr lang="en-US" sz="1800" dirty="0" smtClean="0"/>
              <a:t>slides.</a:t>
            </a:r>
          </a:p>
          <a:p>
            <a:endParaRPr lang="en-US" sz="400" dirty="0" smtClean="0"/>
          </a:p>
          <a:p>
            <a:r>
              <a:rPr lang="en-US" sz="1800" dirty="0" smtClean="0"/>
              <a:t>The </a:t>
            </a:r>
            <a:r>
              <a:rPr lang="en-US" sz="1800" dirty="0"/>
              <a:t>PowerPoint slides are organized by module, which reflects the approximate amount of material most instructors will cover weekly during a regular school term. The 15 core modules cover all of the CSE text. </a:t>
            </a:r>
            <a:r>
              <a:rPr lang="en-US" sz="1800" dirty="0" smtClean="0"/>
              <a:t>Modules 12, 13, 14, and 15 covering part </a:t>
            </a:r>
            <a:r>
              <a:rPr lang="en-US" sz="1800" dirty="0"/>
              <a:t>4</a:t>
            </a:r>
            <a:r>
              <a:rPr lang="en-US" sz="1800" dirty="0" smtClean="0"/>
              <a:t> of CSE are presented here. The </a:t>
            </a:r>
            <a:r>
              <a:rPr lang="en-US" sz="1800" dirty="0"/>
              <a:t>slides for each </a:t>
            </a:r>
            <a:r>
              <a:rPr lang="en-US" sz="1800" dirty="0" smtClean="0"/>
              <a:t>module </a:t>
            </a:r>
            <a:r>
              <a:rPr lang="en-US" sz="1800" dirty="0"/>
              <a:t>are organized as follows: (1) module title and list of concepts covered, (2) highlights and explanation of text material, including the CSE elements covered by the module, and (3) questions for </a:t>
            </a:r>
            <a:r>
              <a:rPr lang="en-US" sz="1800" dirty="0" smtClean="0"/>
              <a:t>thought.</a:t>
            </a:r>
          </a:p>
          <a:p>
            <a:endParaRPr lang="en-US" sz="400" dirty="0" smtClean="0"/>
          </a:p>
          <a:p>
            <a:r>
              <a:rPr lang="en-US" sz="1800" dirty="0" smtClean="0"/>
              <a:t>Some </a:t>
            </a:r>
            <a:r>
              <a:rPr lang="en-US" sz="1800" dirty="0"/>
              <a:t>instructors may want to use the PowerPoint slides for classroom </a:t>
            </a:r>
            <a:r>
              <a:rPr lang="en-US" sz="1800" dirty="0" smtClean="0"/>
              <a:t>instruction. </a:t>
            </a:r>
            <a:r>
              <a:rPr lang="en-US" sz="1800" dirty="0"/>
              <a:t>The slides will provide students with a comprehensive set of notes and explanatory material for the CSE text.</a:t>
            </a:r>
          </a:p>
        </p:txBody>
      </p:sp>
      <p:sp>
        <p:nvSpPr>
          <p:cNvPr id="4" name="Slide Number Placeholder 3"/>
          <p:cNvSpPr>
            <a:spLocks noGrp="1"/>
          </p:cNvSpPr>
          <p:nvPr>
            <p:ph type="sldNum" sz="quarter" idx="4294967295"/>
          </p:nvPr>
        </p:nvSpPr>
        <p:spPr>
          <a:xfrm>
            <a:off x="8129016" y="5734050"/>
            <a:ext cx="609600" cy="521208"/>
          </a:xfrm>
          <a:prstGeom prst="rect">
            <a:avLst/>
          </a:prstGeom>
        </p:spPr>
        <p:txBody>
          <a:bodyPr/>
          <a:lstStyle/>
          <a:p>
            <a:pPr algn="ctr" eaLnBrk="1" latinLnBrk="0" hangingPunct="1"/>
            <a:fld id="{2BBB5E19-F10A-4C2F-BF6F-11C513378A2E}" type="slidenum">
              <a:rPr kumimoji="0" lang="en-US" smtClean="0"/>
              <a:pPr algn="ctr" eaLnBrk="1" latinLnBrk="0" hangingPunct="1"/>
              <a:t>2</a:t>
            </a:fld>
            <a:endParaRPr kumimoji="0" lang="en-US"/>
          </a:p>
        </p:txBody>
      </p:sp>
    </p:spTree>
    <p:extLst>
      <p:ext uri="{BB962C8B-B14F-4D97-AF65-F5344CB8AC3E}">
        <p14:creationId xmlns:p14="http://schemas.microsoft.com/office/powerpoint/2010/main" val="2017587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Budgeting? </a:t>
            </a:r>
            <a:r>
              <a:rPr lang="en-US" dirty="0"/>
              <a:t>c</a:t>
            </a:r>
            <a:r>
              <a:rPr lang="en-US" dirty="0" smtClean="0"/>
              <a:t>ontinued…</a:t>
            </a:r>
            <a:endParaRPr lang="en-US" dirty="0"/>
          </a:p>
        </p:txBody>
      </p:sp>
      <p:sp>
        <p:nvSpPr>
          <p:cNvPr id="3" name="Content Placeholder 2"/>
          <p:cNvSpPr>
            <a:spLocks noGrp="1"/>
          </p:cNvSpPr>
          <p:nvPr>
            <p:ph sz="quarter" idx="1"/>
          </p:nvPr>
        </p:nvSpPr>
        <p:spPr/>
        <p:txBody>
          <a:bodyPr/>
          <a:lstStyle/>
          <a:p>
            <a:r>
              <a:rPr lang="en-US" dirty="0" smtClean="0"/>
              <a:t>Effective </a:t>
            </a:r>
            <a:r>
              <a:rPr lang="en-US" dirty="0"/>
              <a:t>budgeting is an ongoing process, not a one-time event. It is comprised of two specific actions.  </a:t>
            </a:r>
          </a:p>
          <a:p>
            <a:pPr marL="823913" lvl="1" indent="-457200">
              <a:buFont typeface="+mj-lt"/>
              <a:buAutoNum type="arabicPeriod"/>
            </a:pPr>
            <a:r>
              <a:rPr lang="en-US" dirty="0" smtClean="0"/>
              <a:t>You </a:t>
            </a:r>
            <a:r>
              <a:rPr lang="en-US" dirty="0"/>
              <a:t>must create the initial budget which is simply a document that identifies all of your planned or expected spending for a period of time, generally a month</a:t>
            </a:r>
            <a:r>
              <a:rPr lang="en-US" dirty="0" smtClean="0"/>
              <a:t>.</a:t>
            </a:r>
          </a:p>
          <a:p>
            <a:pPr marL="823913" lvl="1" indent="-457200">
              <a:buFont typeface="+mj-lt"/>
              <a:buAutoNum type="arabicPeriod"/>
            </a:pPr>
            <a:endParaRPr lang="en-US" dirty="0" smtClean="0"/>
          </a:p>
          <a:p>
            <a:pPr marL="823913" lvl="1" indent="-457200">
              <a:buFont typeface="+mj-lt"/>
              <a:buAutoNum type="arabicPeriod"/>
            </a:pPr>
            <a:r>
              <a:rPr lang="en-US" dirty="0" smtClean="0"/>
              <a:t>You </a:t>
            </a:r>
            <a:r>
              <a:rPr lang="en-US" dirty="0"/>
              <a:t>need to </a:t>
            </a:r>
            <a:r>
              <a:rPr lang="en-US" dirty="0" smtClean="0"/>
              <a:t>keep track of your </a:t>
            </a:r>
            <a:r>
              <a:rPr lang="en-US" dirty="0"/>
              <a:t>actual spending and make needed budget adjustments. This will provide you with a feedback mechanism that </a:t>
            </a:r>
            <a:r>
              <a:rPr lang="en-US" dirty="0" smtClean="0"/>
              <a:t>will </a:t>
            </a:r>
            <a:r>
              <a:rPr lang="en-US" dirty="0"/>
              <a:t>help you develop a better, more precise budget in the future.</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20</a:t>
            </a:fld>
            <a:endParaRPr lang="en-US"/>
          </a:p>
        </p:txBody>
      </p:sp>
    </p:spTree>
    <p:extLst>
      <p:ext uri="{BB962C8B-B14F-4D97-AF65-F5344CB8AC3E}">
        <p14:creationId xmlns:p14="http://schemas.microsoft.com/office/powerpoint/2010/main" val="734114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Importance of Saving in Your Budget</a:t>
            </a:r>
            <a:endParaRPr lang="en-US" dirty="0"/>
          </a:p>
        </p:txBody>
      </p:sp>
      <p:sp>
        <p:nvSpPr>
          <p:cNvPr id="3" name="Content Placeholder 2"/>
          <p:cNvSpPr>
            <a:spLocks noGrp="1"/>
          </p:cNvSpPr>
          <p:nvPr>
            <p:ph sz="quarter" idx="1"/>
          </p:nvPr>
        </p:nvSpPr>
        <p:spPr/>
        <p:txBody>
          <a:bodyPr/>
          <a:lstStyle/>
          <a:p>
            <a:r>
              <a:rPr lang="en-US" dirty="0"/>
              <a:t>Saving and investment should be specific items in your budget, not just </a:t>
            </a:r>
            <a:r>
              <a:rPr lang="en-US" dirty="0" smtClean="0"/>
              <a:t>a leftover </a:t>
            </a:r>
            <a:r>
              <a:rPr lang="en-US" dirty="0"/>
              <a:t>balance</a:t>
            </a:r>
            <a:r>
              <a:rPr lang="en-US" dirty="0" smtClean="0"/>
              <a:t>.</a:t>
            </a:r>
          </a:p>
          <a:p>
            <a:pPr lvl="1"/>
            <a:r>
              <a:rPr lang="en-US" dirty="0" smtClean="0"/>
              <a:t>You need to save for unexpected expenditures, repayment of outstanding debts, down payments for large purchases, the achievement of important goals, and retirement.</a:t>
            </a:r>
            <a:endParaRPr lang="en-US" dirty="0"/>
          </a:p>
          <a:p>
            <a:endParaRPr lang="en-US" dirty="0" smtClean="0"/>
          </a:p>
          <a:p>
            <a:r>
              <a:rPr lang="en-US" dirty="0" smtClean="0"/>
              <a:t>Consuming less and saving more today will make it possible for you to consume more in the future.  </a:t>
            </a:r>
          </a:p>
          <a:p>
            <a:endParaRPr lang="en-US" dirty="0" smtClean="0"/>
          </a:p>
          <a:p>
            <a:r>
              <a:rPr lang="en-US" dirty="0" smtClean="0"/>
              <a:t>Saving and investment will help you build wealth.</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21</a:t>
            </a:fld>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Successful Budgeting</a:t>
            </a:r>
            <a:endParaRPr lang="en-US" dirty="0"/>
          </a:p>
        </p:txBody>
      </p:sp>
      <p:sp>
        <p:nvSpPr>
          <p:cNvPr id="3" name="Content Placeholder 2"/>
          <p:cNvSpPr>
            <a:spLocks noGrp="1"/>
          </p:cNvSpPr>
          <p:nvPr>
            <p:ph sz="quarter" idx="1"/>
          </p:nvPr>
        </p:nvSpPr>
        <p:spPr/>
        <p:txBody>
          <a:bodyPr/>
          <a:lstStyle/>
          <a:p>
            <a:r>
              <a:rPr lang="en-US" dirty="0"/>
              <a:t>Budgeting your income and monitoring your behavior will help you evaluate your spending and direct it toward the categories that will provide you with the most </a:t>
            </a:r>
            <a:r>
              <a:rPr lang="en-US" dirty="0" smtClean="0"/>
              <a:t>value</a:t>
            </a:r>
            <a:r>
              <a:rPr lang="en-US" dirty="0"/>
              <a:t>. Four simple steps will get you on the path to financial stability.</a:t>
            </a:r>
          </a:p>
          <a:p>
            <a:pPr lvl="1"/>
            <a:r>
              <a:rPr lang="en-US" b="1" dirty="0"/>
              <a:t>Step 1. </a:t>
            </a:r>
            <a:r>
              <a:rPr lang="en-US" b="1" dirty="0" smtClean="0"/>
              <a:t>Start </a:t>
            </a:r>
            <a:r>
              <a:rPr lang="en-US" b="1" dirty="0"/>
              <a:t>now </a:t>
            </a:r>
            <a:r>
              <a:rPr lang="en-US" b="1" dirty="0" smtClean="0"/>
              <a:t>as </a:t>
            </a:r>
            <a:r>
              <a:rPr lang="en-US" b="1" dirty="0"/>
              <a:t>this  will increase the likelihood of success!</a:t>
            </a:r>
            <a:r>
              <a:rPr lang="en-US" dirty="0"/>
              <a:t> </a:t>
            </a:r>
            <a:endParaRPr lang="en-US" dirty="0" smtClean="0"/>
          </a:p>
          <a:p>
            <a:pPr lvl="2"/>
            <a:r>
              <a:rPr lang="en-US" dirty="0" smtClean="0"/>
              <a:t>Don’t </a:t>
            </a:r>
            <a:r>
              <a:rPr lang="en-US" dirty="0"/>
              <a:t>fool yourself into thinking that budgeting is only for people with jobs, or high salaries, or that you’ll start “later.”  </a:t>
            </a:r>
          </a:p>
          <a:p>
            <a:pPr lvl="1"/>
            <a:r>
              <a:rPr lang="en-US" b="1" dirty="0"/>
              <a:t>Step 2. </a:t>
            </a:r>
            <a:r>
              <a:rPr lang="en-US" b="1" dirty="0" smtClean="0"/>
              <a:t>Set </a:t>
            </a:r>
            <a:r>
              <a:rPr lang="en-US" b="1" dirty="0"/>
              <a:t>goals</a:t>
            </a:r>
            <a:r>
              <a:rPr lang="en-US" b="1" dirty="0" smtClean="0"/>
              <a:t>.</a:t>
            </a:r>
            <a:endParaRPr lang="en-US" dirty="0" smtClean="0"/>
          </a:p>
          <a:p>
            <a:pPr lvl="2"/>
            <a:r>
              <a:rPr lang="en-US" dirty="0" smtClean="0"/>
              <a:t>Use your </a:t>
            </a:r>
            <a:r>
              <a:rPr lang="en-US" dirty="0"/>
              <a:t>goals </a:t>
            </a:r>
            <a:r>
              <a:rPr lang="en-US" dirty="0" smtClean="0"/>
              <a:t>to motivate your actions</a:t>
            </a:r>
            <a:r>
              <a:rPr lang="en-US" dirty="0"/>
              <a:t>. Set short-, medium-, and long-term financial goals and incorporate a plan to achieve them into your budget. </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22</a:t>
            </a:fld>
            <a:endParaRPr lang="en-US"/>
          </a:p>
        </p:txBody>
      </p:sp>
    </p:spTree>
    <p:extLst>
      <p:ext uri="{BB962C8B-B14F-4D97-AF65-F5344CB8AC3E}">
        <p14:creationId xmlns:p14="http://schemas.microsoft.com/office/powerpoint/2010/main" val="1109298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for Successful Budgeting continued…</a:t>
            </a:r>
            <a:endParaRPr lang="en-US" dirty="0"/>
          </a:p>
        </p:txBody>
      </p:sp>
      <p:sp>
        <p:nvSpPr>
          <p:cNvPr id="3" name="Content Placeholder 2"/>
          <p:cNvSpPr>
            <a:spLocks noGrp="1"/>
          </p:cNvSpPr>
          <p:nvPr>
            <p:ph sz="quarter" idx="1"/>
          </p:nvPr>
        </p:nvSpPr>
        <p:spPr/>
        <p:txBody>
          <a:bodyPr/>
          <a:lstStyle/>
          <a:p>
            <a:pPr lvl="1"/>
            <a:r>
              <a:rPr lang="en-US" b="1" dirty="0" smtClean="0"/>
              <a:t>Step </a:t>
            </a:r>
            <a:r>
              <a:rPr lang="en-US" b="1" dirty="0"/>
              <a:t>3. Get tools to assist with your </a:t>
            </a:r>
            <a:r>
              <a:rPr lang="en-US" b="1" dirty="0" smtClean="0"/>
              <a:t>budgeting.</a:t>
            </a:r>
            <a:endParaRPr lang="en-US" dirty="0" smtClean="0"/>
          </a:p>
          <a:p>
            <a:pPr lvl="2"/>
            <a:r>
              <a:rPr lang="en-US" dirty="0" smtClean="0"/>
              <a:t>Don’t </a:t>
            </a:r>
            <a:r>
              <a:rPr lang="en-US" dirty="0"/>
              <a:t>recreate the wheel by starting with a blank piece of paper to develop a budget. </a:t>
            </a:r>
            <a:r>
              <a:rPr lang="en-US" dirty="0" smtClean="0"/>
              <a:t>With </a:t>
            </a:r>
            <a:r>
              <a:rPr lang="en-US" dirty="0"/>
              <a:t>today’s websites, spreadsheets, and apps, budgeting has never been easier</a:t>
            </a:r>
            <a:r>
              <a:rPr lang="en-US" dirty="0" smtClean="0"/>
              <a:t>.</a:t>
            </a:r>
          </a:p>
          <a:p>
            <a:pPr lvl="2"/>
            <a:endParaRPr lang="en-US" dirty="0"/>
          </a:p>
          <a:p>
            <a:pPr lvl="1"/>
            <a:r>
              <a:rPr lang="en-US" b="1" dirty="0" smtClean="0"/>
              <a:t>Step </a:t>
            </a:r>
            <a:r>
              <a:rPr lang="en-US" b="1" dirty="0"/>
              <a:t>4. Devise a plan of </a:t>
            </a:r>
            <a:r>
              <a:rPr lang="en-US" b="1" dirty="0" smtClean="0"/>
              <a:t>action.</a:t>
            </a:r>
            <a:endParaRPr lang="en-US" dirty="0" smtClean="0"/>
          </a:p>
          <a:p>
            <a:pPr lvl="2"/>
            <a:r>
              <a:rPr lang="en-US" dirty="0" smtClean="0"/>
              <a:t>Create </a:t>
            </a:r>
            <a:r>
              <a:rPr lang="en-US" dirty="0"/>
              <a:t>a personal budget with actual and proposed </a:t>
            </a:r>
            <a:r>
              <a:rPr lang="en-US" dirty="0" smtClean="0"/>
              <a:t>items.</a:t>
            </a:r>
            <a:endParaRPr lang="en-US"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23</a:t>
            </a:fld>
            <a:endParaRPr lang="en-US"/>
          </a:p>
        </p:txBody>
      </p:sp>
    </p:spTree>
    <p:extLst>
      <p:ext uri="{BB962C8B-B14F-4D97-AF65-F5344CB8AC3E}">
        <p14:creationId xmlns:p14="http://schemas.microsoft.com/office/powerpoint/2010/main" val="2013769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1143000"/>
          </a:xfrm>
        </p:spPr>
        <p:txBody>
          <a:bodyPr>
            <a:noAutofit/>
          </a:bodyPr>
          <a:lstStyle/>
          <a:p>
            <a:pPr lvl="0"/>
            <a:r>
              <a:rPr lang="en-US" sz="2400" dirty="0" smtClean="0"/>
              <a:t>“An Afternoon Coffee Anyone?” An Example of the Power of Saving</a:t>
            </a:r>
            <a:endParaRPr lang="en-US" sz="2400" dirty="0"/>
          </a:p>
        </p:txBody>
      </p:sp>
      <p:sp>
        <p:nvSpPr>
          <p:cNvPr id="3" name="Content Placeholder 2"/>
          <p:cNvSpPr>
            <a:spLocks noGrp="1"/>
          </p:cNvSpPr>
          <p:nvPr>
            <p:ph sz="quarter" idx="1"/>
          </p:nvPr>
        </p:nvSpPr>
        <p:spPr>
          <a:xfrm>
            <a:off x="304800" y="1600200"/>
            <a:ext cx="8001000" cy="4873752"/>
          </a:xfrm>
        </p:spPr>
        <p:txBody>
          <a:bodyPr/>
          <a:lstStyle/>
          <a:p>
            <a:r>
              <a:rPr lang="en-US" dirty="0" smtClean="0"/>
              <a:t>Many people buy a premium cup of coffee, soda, bottled water, caffeinated drink or some other beverage each day. Assume each drink costs $2.  </a:t>
            </a:r>
          </a:p>
          <a:p>
            <a:pPr lvl="1"/>
            <a:r>
              <a:rPr lang="en-US" sz="2000" dirty="0" smtClean="0"/>
              <a:t>At the age of 22, stop buying a drink each day and place that $2 per day into an investment.    </a:t>
            </a:r>
          </a:p>
          <a:p>
            <a:pPr lvl="1"/>
            <a:r>
              <a:rPr lang="en-US" sz="2000" dirty="0" smtClean="0"/>
              <a:t>At the age of 24 bump it up by $1 and save $3 a day.  Your income will likely increase. So, it should be easy.</a:t>
            </a:r>
          </a:p>
          <a:p>
            <a:pPr lvl="1"/>
            <a:r>
              <a:rPr lang="en-US" sz="2000" dirty="0" smtClean="0"/>
              <a:t>At the age of 26, increase your daily savings to $4 a day.</a:t>
            </a:r>
          </a:p>
          <a:p>
            <a:pPr lvl="1"/>
            <a:r>
              <a:rPr lang="en-US" sz="2000" dirty="0" smtClean="0"/>
              <a:t>Do this until you are 30 years of age and you will have saved $9,490 plus interest. Pretty good.</a:t>
            </a:r>
          </a:p>
          <a:p>
            <a:pPr lvl="1"/>
            <a:r>
              <a:rPr lang="en-US" sz="2000" dirty="0" smtClean="0"/>
              <a:t>By the time you retire at age ­sixty-­seven, that early start can easily add $153,305 to your wealth if invested wisely at about 7 percent a year. (More on this expected rate of return later.)</a:t>
            </a:r>
            <a:endParaRPr lang="en-US" sz="2000"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24</a:t>
            </a:fld>
            <a:endParaRPr lang="en-US"/>
          </a:p>
        </p:txBody>
      </p:sp>
      <p:pic>
        <p:nvPicPr>
          <p:cNvPr id="6" name="Picture 7" descr="07-704%2520COFFEE%2520CUP">
            <a:hlinkClick r:id="rId2" invalidUrl="http://www.kidskornerusa.com/program/images/07-704 COFFEE CUP.jpg"/>
          </p:cNvPr>
          <p:cNvPicPr>
            <a:picLocks noChangeAspect="1" noChangeArrowheads="1"/>
          </p:cNvPicPr>
          <p:nvPr/>
        </p:nvPicPr>
        <p:blipFill>
          <a:blip r:embed="rId3" cstate="print"/>
          <a:srcRect/>
          <a:stretch>
            <a:fillRect/>
          </a:stretch>
        </p:blipFill>
        <p:spPr bwMode="auto">
          <a:xfrm>
            <a:off x="6553200" y="76200"/>
            <a:ext cx="1752600" cy="1603375"/>
          </a:xfrm>
          <a:prstGeom prst="roundRect">
            <a:avLst>
              <a:gd name="adj" fmla="val 18979"/>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Commitment i</a:t>
            </a:r>
            <a:r>
              <a:rPr lang="en-US" dirty="0" smtClean="0"/>
              <a:t>s Essential </a:t>
            </a:r>
            <a:r>
              <a:rPr lang="en-US" dirty="0"/>
              <a:t>for S</a:t>
            </a:r>
            <a:r>
              <a:rPr lang="en-US" dirty="0" smtClean="0"/>
              <a:t>uccessful Budgeting</a:t>
            </a:r>
            <a:r>
              <a:rPr lang="en-US" dirty="0"/>
              <a:t>.</a:t>
            </a:r>
          </a:p>
        </p:txBody>
      </p:sp>
      <p:sp>
        <p:nvSpPr>
          <p:cNvPr id="3" name="Content Placeholder 2"/>
          <p:cNvSpPr>
            <a:spLocks noGrp="1"/>
          </p:cNvSpPr>
          <p:nvPr>
            <p:ph sz="quarter" idx="1"/>
          </p:nvPr>
        </p:nvSpPr>
        <p:spPr/>
        <p:txBody>
          <a:bodyPr/>
          <a:lstStyle/>
          <a:p>
            <a:r>
              <a:rPr lang="en-US" dirty="0"/>
              <a:t>Dave Ramsey, one of the nation’s leading financial advisors, highlights the importance of making a personal commitment to forming sound money habits. He claims</a:t>
            </a:r>
            <a:r>
              <a:rPr lang="en-US" dirty="0" smtClean="0"/>
              <a:t>:</a:t>
            </a:r>
          </a:p>
          <a:p>
            <a:pPr lvl="1"/>
            <a:r>
              <a:rPr lang="en-US" sz="2000" dirty="0" smtClean="0"/>
              <a:t>“The </a:t>
            </a:r>
            <a:r>
              <a:rPr lang="en-US" sz="2000" dirty="0"/>
              <a:t>thing I have discovered about working with personal finance is that the good news is that it is not rocket science. Personal finance is about 80 percent behavior. It is only about 20 percent head knowledge</a:t>
            </a:r>
            <a:r>
              <a:rPr lang="en-US" sz="2000" dirty="0" smtClean="0"/>
              <a:t>.”</a:t>
            </a:r>
          </a:p>
          <a:p>
            <a:r>
              <a:rPr lang="en-US" dirty="0" smtClean="0"/>
              <a:t>After </a:t>
            </a:r>
            <a:r>
              <a:rPr lang="en-US" dirty="0"/>
              <a:t>reading </a:t>
            </a:r>
            <a:r>
              <a:rPr lang="en-US" dirty="0" smtClean="0"/>
              <a:t>Part </a:t>
            </a:r>
            <a:r>
              <a:rPr lang="en-US" dirty="0"/>
              <a:t>4, you will have the head </a:t>
            </a:r>
            <a:r>
              <a:rPr lang="en-US" dirty="0" smtClean="0"/>
              <a:t>knowledge. Are </a:t>
            </a:r>
            <a:r>
              <a:rPr lang="en-US" dirty="0"/>
              <a:t>you ready to </a:t>
            </a:r>
            <a:r>
              <a:rPr lang="en-US" dirty="0" smtClean="0"/>
              <a:t>commit </a:t>
            </a:r>
            <a:r>
              <a:rPr lang="en-US" dirty="0"/>
              <a:t>to aligning your consumption, saving, borrowing, and earning decisions with those that promise financial stability and lead to a rewarding life?</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25</a:t>
            </a:fld>
            <a:endParaRPr lang="en-US"/>
          </a:p>
        </p:txBody>
      </p:sp>
    </p:spTree>
    <p:extLst>
      <p:ext uri="{BB962C8B-B14F-4D97-AF65-F5344CB8AC3E}">
        <p14:creationId xmlns:p14="http://schemas.microsoft.com/office/powerpoint/2010/main" val="1868881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12: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smtClean="0"/>
              <a:t>Identify </a:t>
            </a:r>
            <a:r>
              <a:rPr lang="en-US" dirty="0"/>
              <a:t>a failure oriented attitude in your life and develop a plan for self-improvement in this area</a:t>
            </a:r>
            <a:r>
              <a:rPr lang="en-US" dirty="0" smtClean="0"/>
              <a:t>.</a:t>
            </a:r>
          </a:p>
          <a:p>
            <a:pPr marL="457200" indent="-457200">
              <a:buFont typeface="+mj-lt"/>
              <a:buAutoNum type="arabicPeriod"/>
            </a:pPr>
            <a:endParaRPr lang="en-US" dirty="0" smtClean="0"/>
          </a:p>
          <a:p>
            <a:pPr marL="457200" indent="-457200">
              <a:buFont typeface="+mj-lt"/>
              <a:buAutoNum type="arabicPeriod"/>
            </a:pPr>
            <a:r>
              <a:rPr lang="en-US" dirty="0" smtClean="0"/>
              <a:t>Suppose </a:t>
            </a:r>
            <a:r>
              <a:rPr lang="en-US" dirty="0"/>
              <a:t>someone tells you that your attitudes are your own business and that you should not let others change them. Is this good advice? Why or why not</a:t>
            </a:r>
            <a:r>
              <a:rPr lang="en-US" dirty="0" smtClean="0"/>
              <a:t>?</a:t>
            </a:r>
          </a:p>
          <a:p>
            <a:pPr marL="457200" indent="-457200">
              <a:buFont typeface="+mj-lt"/>
              <a:buAutoNum type="arabicPeriod"/>
            </a:pPr>
            <a:endParaRPr lang="en-US" dirty="0" smtClean="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26</a:t>
            </a:fld>
            <a:endParaRPr lang="en-US"/>
          </a:p>
        </p:txBody>
      </p:sp>
    </p:spTree>
    <p:extLst>
      <p:ext uri="{BB962C8B-B14F-4D97-AF65-F5344CB8AC3E}">
        <p14:creationId xmlns:p14="http://schemas.microsoft.com/office/powerpoint/2010/main" val="566950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12: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3"/>
            </a:pPr>
            <a:r>
              <a:rPr lang="en-US" dirty="0" smtClean="0"/>
              <a:t>How </a:t>
            </a:r>
            <a:r>
              <a:rPr lang="en-US" dirty="0"/>
              <a:t>would entrepreneurial thinking influence your educational choices? How would </a:t>
            </a:r>
            <a:r>
              <a:rPr lang="en-US" dirty="0" smtClean="0"/>
              <a:t>it influence </a:t>
            </a:r>
            <a:r>
              <a:rPr lang="en-US" dirty="0"/>
              <a:t>your actions as an employee</a:t>
            </a:r>
            <a:r>
              <a:rPr lang="en-US" dirty="0" smtClean="0"/>
              <a:t>?</a:t>
            </a:r>
          </a:p>
          <a:p>
            <a:pPr marL="457200" indent="-457200">
              <a:buFont typeface="+mj-lt"/>
              <a:buAutoNum type="arabicPeriod" startAt="3"/>
            </a:pPr>
            <a:endParaRPr lang="en-US" dirty="0" smtClean="0"/>
          </a:p>
          <a:p>
            <a:pPr marL="457200" indent="-457200">
              <a:buFont typeface="+mj-lt"/>
              <a:buAutoNum type="arabicPeriod" startAt="3"/>
            </a:pPr>
            <a:r>
              <a:rPr lang="en-US" dirty="0" smtClean="0"/>
              <a:t>Are </a:t>
            </a:r>
            <a:r>
              <a:rPr lang="en-US" dirty="0"/>
              <a:t>goals important in formulating your budget? Explain how you can use budgeting to achieve personal goals to motivate yourself.</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27</a:t>
            </a:fld>
            <a:endParaRPr lang="en-US"/>
          </a:p>
        </p:txBody>
      </p:sp>
    </p:spTree>
    <p:extLst>
      <p:ext uri="{BB962C8B-B14F-4D97-AF65-F5344CB8AC3E}">
        <p14:creationId xmlns:p14="http://schemas.microsoft.com/office/powerpoint/2010/main" val="1475357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a:t>
            </a:r>
            <a:r>
              <a:rPr lang="en-US" dirty="0" smtClean="0"/>
              <a:t>13</a:t>
            </a:r>
            <a:r>
              <a:rPr lang="en-US" dirty="0"/>
              <a:t>: Saving and </a:t>
            </a:r>
            <a:r>
              <a:rPr lang="en-US" dirty="0" smtClean="0"/>
              <a:t>Wise Use </a:t>
            </a:r>
            <a:r>
              <a:rPr lang="en-US" dirty="0"/>
              <a:t>of </a:t>
            </a:r>
            <a:r>
              <a:rPr lang="en-US" dirty="0" smtClean="0"/>
              <a:t>Credit</a:t>
            </a:r>
            <a:endParaRPr lang="en-US" dirty="0"/>
          </a:p>
        </p:txBody>
      </p:sp>
      <p:sp>
        <p:nvSpPr>
          <p:cNvPr id="3" name="Content Placeholder 2"/>
          <p:cNvSpPr>
            <a:spLocks noGrp="1"/>
          </p:cNvSpPr>
          <p:nvPr>
            <p:ph sz="quarter" idx="1"/>
          </p:nvPr>
        </p:nvSpPr>
        <p:spPr/>
        <p:txBody>
          <a:bodyPr/>
          <a:lstStyle/>
          <a:p>
            <a:r>
              <a:rPr lang="en-US" dirty="0" smtClean="0"/>
              <a:t>CSE Part 4, Elements 4, </a:t>
            </a:r>
            <a:r>
              <a:rPr lang="en-US" dirty="0"/>
              <a:t>5</a:t>
            </a:r>
            <a:r>
              <a:rPr lang="en-US" dirty="0" smtClean="0"/>
              <a:t>, and 6</a:t>
            </a:r>
          </a:p>
          <a:p>
            <a:r>
              <a:rPr lang="en-US" dirty="0" smtClean="0"/>
              <a:t>Concepts Covered:</a:t>
            </a:r>
          </a:p>
          <a:p>
            <a:pPr lvl="1"/>
            <a:r>
              <a:rPr lang="en-US" dirty="0"/>
              <a:t>Strategic spending:  used versus new</a:t>
            </a:r>
          </a:p>
          <a:p>
            <a:pPr lvl="1"/>
            <a:r>
              <a:rPr lang="en-US" dirty="0"/>
              <a:t>Dangers of debt and credit card use </a:t>
            </a:r>
          </a:p>
          <a:p>
            <a:pPr lvl="1"/>
            <a:r>
              <a:rPr lang="en-US" dirty="0"/>
              <a:t>Prudent saving: planning for a “rainy day</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28</a:t>
            </a:fld>
            <a:endParaRPr lang="en-US"/>
          </a:p>
        </p:txBody>
      </p:sp>
    </p:spTree>
    <p:extLst>
      <p:ext uri="{BB962C8B-B14F-4D97-AF65-F5344CB8AC3E}">
        <p14:creationId xmlns:p14="http://schemas.microsoft.com/office/powerpoint/2010/main" val="175398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dirty="0"/>
              <a:t>Element 4.</a:t>
            </a:r>
            <a:r>
              <a:rPr lang="en-US" dirty="0"/>
              <a:t> Don’t finance anything for longer than its useful life.</a:t>
            </a:r>
          </a:p>
        </p:txBody>
      </p:sp>
      <p:sp>
        <p:nvSpPr>
          <p:cNvPr id="3" name="Content Placeholder 2"/>
          <p:cNvSpPr>
            <a:spLocks noGrp="1"/>
          </p:cNvSpPr>
          <p:nvPr>
            <p:ph sz="quarter" idx="1"/>
          </p:nvPr>
        </p:nvSpPr>
        <p:spPr>
          <a:xfrm>
            <a:off x="457200" y="2057400"/>
            <a:ext cx="7467600" cy="4416552"/>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29</a:t>
            </a:fld>
            <a:endParaRPr lang="en-US"/>
          </a:p>
        </p:txBody>
      </p:sp>
    </p:spTree>
    <p:extLst>
      <p:ext uri="{BB962C8B-B14F-4D97-AF65-F5344CB8AC3E}">
        <p14:creationId xmlns:p14="http://schemas.microsoft.com/office/powerpoint/2010/main" val="87931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a:t>
            </a:r>
            <a:r>
              <a:rPr lang="en-US" dirty="0" smtClean="0"/>
              <a:t>12</a:t>
            </a:r>
            <a:r>
              <a:rPr lang="en-US" dirty="0"/>
              <a:t>: Earning, </a:t>
            </a:r>
            <a:r>
              <a:rPr lang="en-US" dirty="0" smtClean="0"/>
              <a:t>Budgeting</a:t>
            </a:r>
            <a:r>
              <a:rPr lang="en-US" dirty="0"/>
              <a:t>, and </a:t>
            </a:r>
            <a:r>
              <a:rPr lang="en-US" dirty="0" smtClean="0"/>
              <a:t>Spending Wisely</a:t>
            </a:r>
            <a:endParaRPr lang="en-US" dirty="0"/>
          </a:p>
        </p:txBody>
      </p:sp>
      <p:sp>
        <p:nvSpPr>
          <p:cNvPr id="3" name="Content Placeholder 2"/>
          <p:cNvSpPr>
            <a:spLocks noGrp="1"/>
          </p:cNvSpPr>
          <p:nvPr>
            <p:ph sz="quarter" idx="1"/>
          </p:nvPr>
        </p:nvSpPr>
        <p:spPr/>
        <p:txBody>
          <a:bodyPr/>
          <a:lstStyle/>
          <a:p>
            <a:r>
              <a:rPr lang="en-US" dirty="0" smtClean="0"/>
              <a:t>CSE Part 4, Elements 1, 2, and 3</a:t>
            </a:r>
          </a:p>
          <a:p>
            <a:r>
              <a:rPr lang="en-US" dirty="0" smtClean="0"/>
              <a:t>Concepts Covered:</a:t>
            </a:r>
          </a:p>
          <a:p>
            <a:pPr lvl="1"/>
            <a:r>
              <a:rPr lang="en-US" dirty="0"/>
              <a:t>Comparative advantage and discovery of career opportunities</a:t>
            </a:r>
          </a:p>
          <a:p>
            <a:pPr lvl="1"/>
            <a:r>
              <a:rPr lang="en-US" dirty="0"/>
              <a:t>Entrepreneurship, productivity, and personal success </a:t>
            </a:r>
          </a:p>
          <a:p>
            <a:pPr lvl="1"/>
            <a:r>
              <a:rPr lang="en-US" dirty="0"/>
              <a:t>Attitudes, productivity, and personal success</a:t>
            </a:r>
          </a:p>
          <a:p>
            <a:pPr lvl="1"/>
            <a:r>
              <a:rPr lang="en-US" dirty="0"/>
              <a:t>Budgeting and getting more out of your </a:t>
            </a:r>
            <a:r>
              <a:rPr lang="en-US" dirty="0" smtClean="0"/>
              <a:t>income</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a:t>
            </a:fld>
            <a:endParaRPr lang="en-US"/>
          </a:p>
        </p:txBody>
      </p:sp>
    </p:spTree>
    <p:extLst>
      <p:ext uri="{BB962C8B-B14F-4D97-AF65-F5344CB8AC3E}">
        <p14:creationId xmlns:p14="http://schemas.microsoft.com/office/powerpoint/2010/main" val="11688178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The Economics of Financing</a:t>
            </a:r>
            <a:endParaRPr lang="en-US" dirty="0"/>
          </a:p>
        </p:txBody>
      </p:sp>
      <p:sp>
        <p:nvSpPr>
          <p:cNvPr id="3" name="Content Placeholder 2"/>
          <p:cNvSpPr>
            <a:spLocks noGrp="1"/>
          </p:cNvSpPr>
          <p:nvPr>
            <p:ph sz="quarter" idx="1"/>
          </p:nvPr>
        </p:nvSpPr>
        <p:spPr/>
        <p:txBody>
          <a:bodyPr/>
          <a:lstStyle/>
          <a:p>
            <a:r>
              <a:rPr lang="en-US" sz="2700" dirty="0" smtClean="0"/>
              <a:t>Financing makes it possible for you to buy now and pay later.</a:t>
            </a:r>
          </a:p>
          <a:p>
            <a:endParaRPr lang="en-US" sz="2700" dirty="0" smtClean="0"/>
          </a:p>
          <a:p>
            <a:r>
              <a:rPr lang="en-US" sz="2700" dirty="0"/>
              <a:t>Financing an item over a time period lengthier than the useful life of the </a:t>
            </a:r>
            <a:r>
              <a:rPr lang="en-US" sz="2700" dirty="0" smtClean="0"/>
              <a:t>asset will force </a:t>
            </a:r>
            <a:r>
              <a:rPr lang="en-US" sz="2700" dirty="0"/>
              <a:t>you to pay in the future for something that </a:t>
            </a:r>
            <a:r>
              <a:rPr lang="en-US" sz="2700" dirty="0" smtClean="0"/>
              <a:t>is no </a:t>
            </a:r>
            <a:r>
              <a:rPr lang="en-US" sz="2700" dirty="0"/>
              <a:t>longer </a:t>
            </a:r>
            <a:r>
              <a:rPr lang="en-US" sz="2700" dirty="0" smtClean="0"/>
              <a:t>of value.</a:t>
            </a:r>
          </a:p>
          <a:p>
            <a:endParaRPr lang="en-US" sz="2700" dirty="0" smtClean="0"/>
          </a:p>
          <a:p>
            <a:r>
              <a:rPr lang="en-US" sz="2700" dirty="0" smtClean="0"/>
              <a:t>This will increase you indebtedness and make you poorer in the future.</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30</a:t>
            </a:fld>
            <a:endParaRPr lang="en-US"/>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When Does Financing Make Sense?</a:t>
            </a:r>
            <a:endParaRPr lang="en-US" dirty="0"/>
          </a:p>
        </p:txBody>
      </p:sp>
      <p:sp>
        <p:nvSpPr>
          <p:cNvPr id="3" name="Content Placeholder 2"/>
          <p:cNvSpPr>
            <a:spLocks noGrp="1"/>
          </p:cNvSpPr>
          <p:nvPr>
            <p:ph sz="quarter" idx="1"/>
          </p:nvPr>
        </p:nvSpPr>
        <p:spPr/>
        <p:txBody>
          <a:bodyPr/>
          <a:lstStyle/>
          <a:p>
            <a:r>
              <a:rPr lang="en-US" dirty="0" smtClean="0"/>
              <a:t>There are two major situations that justify financing.</a:t>
            </a:r>
          </a:p>
          <a:p>
            <a:pPr lvl="1"/>
            <a:r>
              <a:rPr lang="en-US" dirty="0" smtClean="0"/>
              <a:t>Long lasting assets that provide service. When </a:t>
            </a:r>
            <a:r>
              <a:rPr lang="en-US" dirty="0"/>
              <a:t>a long-lasting asset </a:t>
            </a:r>
            <a:r>
              <a:rPr lang="en-US" dirty="0" smtClean="0"/>
              <a:t>is financed and paid for before </a:t>
            </a:r>
            <a:r>
              <a:rPr lang="en-US" dirty="0"/>
              <a:t>the asset is worn </a:t>
            </a:r>
            <a:r>
              <a:rPr lang="en-US" dirty="0" smtClean="0"/>
              <a:t>out, you are merely paying for the good as you use it. Finance of housing and automobiles provide examples.</a:t>
            </a:r>
          </a:p>
          <a:p>
            <a:pPr lvl="1"/>
            <a:r>
              <a:rPr lang="en-US" dirty="0" smtClean="0"/>
              <a:t>Assets that will yield future income. Investments are sound when they enhance future income by an amount sufficient to repay the borrowed funds with interest. Educational investments often, but not always, meet this criteria.</a:t>
            </a:r>
          </a:p>
          <a:p>
            <a:r>
              <a:rPr lang="en-US" dirty="0" smtClean="0"/>
              <a:t>Rule of thumb: Do </a:t>
            </a:r>
            <a:r>
              <a:rPr lang="en-US" dirty="0"/>
              <a:t>not borrow </a:t>
            </a:r>
            <a:r>
              <a:rPr lang="en-US" dirty="0" smtClean="0"/>
              <a:t>to </a:t>
            </a:r>
            <a:r>
              <a:rPr lang="en-US" dirty="0"/>
              <a:t>finance anything other than housing, automobiles, and education</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31</a:t>
            </a:fld>
            <a:endParaRPr lang="en-US"/>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When is Financing Dangerous?</a:t>
            </a:r>
            <a:endParaRPr lang="en-US" dirty="0"/>
          </a:p>
        </p:txBody>
      </p:sp>
      <p:sp>
        <p:nvSpPr>
          <p:cNvPr id="3" name="Content Placeholder 2"/>
          <p:cNvSpPr>
            <a:spLocks noGrp="1"/>
          </p:cNvSpPr>
          <p:nvPr>
            <p:ph sz="quarter" idx="1"/>
          </p:nvPr>
        </p:nvSpPr>
        <p:spPr/>
        <p:txBody>
          <a:bodyPr/>
          <a:lstStyle/>
          <a:p>
            <a:r>
              <a:rPr lang="en-US" sz="2700" dirty="0" smtClean="0"/>
              <a:t>It does not make sense to finance consumer non-durables, goods that are consumed immediately or depreciate in value quickly.</a:t>
            </a:r>
          </a:p>
          <a:p>
            <a:pPr lvl="1"/>
            <a:r>
              <a:rPr lang="en-US" dirty="0" smtClean="0"/>
              <a:t>Examples: food, clothing, vacations, nights-out-with-friends, concerts, and tickets to ballgames. </a:t>
            </a:r>
          </a:p>
          <a:p>
            <a:endParaRPr lang="en-US" dirty="0"/>
          </a:p>
          <a:p>
            <a:r>
              <a:rPr lang="en-US" dirty="0" smtClean="0"/>
              <a:t>Borrowing for these items will lead to future payments, reductions in wealth, frustration</a:t>
            </a:r>
            <a:r>
              <a:rPr lang="en-US" dirty="0"/>
              <a:t>, bitterness, and financial insecurity.</a:t>
            </a: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32</a:t>
            </a:fld>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rmAutofit/>
          </a:bodyPr>
          <a:lstStyle/>
          <a:p>
            <a:r>
              <a:rPr lang="en-US" b="1" dirty="0"/>
              <a:t>Element 5.</a:t>
            </a:r>
            <a:r>
              <a:rPr lang="en-US" dirty="0"/>
              <a:t> Two ways to get more out of your money: avoid credit-card debt and consider purchasing used items.</a:t>
            </a:r>
          </a:p>
        </p:txBody>
      </p:sp>
      <p:sp>
        <p:nvSpPr>
          <p:cNvPr id="3" name="Content Placeholder 2"/>
          <p:cNvSpPr>
            <a:spLocks noGrp="1"/>
          </p:cNvSpPr>
          <p:nvPr>
            <p:ph sz="quarter" idx="1"/>
          </p:nvPr>
        </p:nvSpPr>
        <p:spPr>
          <a:xfrm>
            <a:off x="457200" y="2971800"/>
            <a:ext cx="7467600" cy="3502152"/>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33</a:t>
            </a:fld>
            <a:endParaRPr lang="en-US"/>
          </a:p>
        </p:txBody>
      </p:sp>
    </p:spTree>
    <p:extLst>
      <p:ext uri="{BB962C8B-B14F-4D97-AF65-F5344CB8AC3E}">
        <p14:creationId xmlns:p14="http://schemas.microsoft.com/office/powerpoint/2010/main" val="1272831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Prudent Use of a Credit Card</a:t>
            </a:r>
            <a:endParaRPr lang="en-US" dirty="0"/>
          </a:p>
        </p:txBody>
      </p:sp>
      <p:sp>
        <p:nvSpPr>
          <p:cNvPr id="3" name="Content Placeholder 2"/>
          <p:cNvSpPr>
            <a:spLocks noGrp="1"/>
          </p:cNvSpPr>
          <p:nvPr>
            <p:ph sz="quarter" idx="1"/>
          </p:nvPr>
        </p:nvSpPr>
        <p:spPr/>
        <p:txBody>
          <a:bodyPr/>
          <a:lstStyle/>
          <a:p>
            <a:r>
              <a:rPr lang="en-US" sz="2700" dirty="0" smtClean="0"/>
              <a:t>Pay off the balance in full each month</a:t>
            </a:r>
          </a:p>
          <a:p>
            <a:r>
              <a:rPr lang="en-US" sz="2700" dirty="0" smtClean="0"/>
              <a:t>Do not buy the item if you cannot afford to pay for it immediately. </a:t>
            </a:r>
          </a:p>
          <a:p>
            <a:r>
              <a:rPr lang="en-US" sz="2700" dirty="0" smtClean="0"/>
              <a:t>If you are unable to discipline yourself in this area, cut up your credit card and use only cash.</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34</a:t>
            </a:fld>
            <a:endParaRPr lang="en-US"/>
          </a:p>
        </p:txBody>
      </p:sp>
      <p:pic>
        <p:nvPicPr>
          <p:cNvPr id="6" name="Picture 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895600" y="4419600"/>
            <a:ext cx="3048000" cy="1920240"/>
          </a:xfrm>
          <a:prstGeom prst="roundRect">
            <a:avLst>
              <a:gd name="adj" fmla="val 5017"/>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a:t>Prudent Use of a Credit </a:t>
            </a:r>
            <a:r>
              <a:rPr lang="en-US" dirty="0" smtClean="0"/>
              <a:t>Card continued…</a:t>
            </a:r>
            <a:endParaRPr lang="en-US" dirty="0"/>
          </a:p>
        </p:txBody>
      </p:sp>
      <p:sp>
        <p:nvSpPr>
          <p:cNvPr id="3" name="Content Placeholder 2"/>
          <p:cNvSpPr>
            <a:spLocks noGrp="1"/>
          </p:cNvSpPr>
          <p:nvPr>
            <p:ph sz="quarter" idx="1"/>
          </p:nvPr>
        </p:nvSpPr>
        <p:spPr/>
        <p:txBody>
          <a:bodyPr/>
          <a:lstStyle/>
          <a:p>
            <a:r>
              <a:rPr lang="en-US" dirty="0" smtClean="0"/>
              <a:t>Paying with a credit card is not spending your own money, but borrowing someone else’s if you do not pay right away.</a:t>
            </a:r>
          </a:p>
          <a:p>
            <a:endParaRPr lang="en-US" dirty="0" smtClean="0"/>
          </a:p>
          <a:p>
            <a:r>
              <a:rPr lang="en-US" dirty="0" smtClean="0"/>
              <a:t>Interest rates on credit cards are high because they are unsecured. Interest rate charges will be far greater than what you can earn on savings and investments.</a:t>
            </a:r>
          </a:p>
          <a:p>
            <a:endParaRPr lang="en-US" dirty="0" smtClean="0"/>
          </a:p>
          <a:p>
            <a:r>
              <a:rPr lang="en-US" dirty="0" smtClean="0"/>
              <a:t>Think of your credit card as an extension of your checking account; always pay off your credit card balance each month.</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35</a:t>
            </a:fld>
            <a:endParaRPr lang="en-US"/>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Takes How Long?</a:t>
            </a:r>
          </a:p>
        </p:txBody>
      </p:sp>
      <p:sp>
        <p:nvSpPr>
          <p:cNvPr id="3" name="Content Placeholder 2"/>
          <p:cNvSpPr>
            <a:spLocks noGrp="1"/>
          </p:cNvSpPr>
          <p:nvPr>
            <p:ph sz="quarter" idx="1"/>
          </p:nvPr>
        </p:nvSpPr>
        <p:spPr/>
        <p:txBody>
          <a:bodyPr/>
          <a:lstStyle/>
          <a:p>
            <a:r>
              <a:rPr lang="en-US" dirty="0"/>
              <a:t>You buy new clothes, go to a once-in-a-life-time concert with friends and buy more and more until you gradually hit your credit limit of $3000 at 18%. You can only manage to pay the minimum of $50 each month</a:t>
            </a:r>
            <a:r>
              <a:rPr lang="en-US" dirty="0" smtClean="0"/>
              <a:t>.</a:t>
            </a:r>
          </a:p>
          <a:p>
            <a:endParaRPr lang="en-US" dirty="0" smtClean="0"/>
          </a:p>
          <a:p>
            <a:r>
              <a:rPr lang="en-US" dirty="0" smtClean="0"/>
              <a:t>How </a:t>
            </a:r>
            <a:r>
              <a:rPr lang="en-US" dirty="0"/>
              <a:t>many months will it take you to pay the credit card off?</a:t>
            </a:r>
          </a:p>
          <a:p>
            <a:pPr lvl="1"/>
            <a:r>
              <a:rPr lang="en-US" dirty="0"/>
              <a:t>47, 80, 100 or 155 months?</a:t>
            </a:r>
          </a:p>
          <a:p>
            <a:pPr lvl="1"/>
            <a:r>
              <a:rPr lang="en-US" dirty="0"/>
              <a:t>155 months, almost 13 </a:t>
            </a:r>
            <a:r>
              <a:rPr lang="en-US" dirty="0" smtClean="0"/>
              <a:t>years!</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36</a:t>
            </a:fld>
            <a:endParaRPr lang="en-US"/>
          </a:p>
        </p:txBody>
      </p:sp>
    </p:spTree>
    <p:extLst>
      <p:ext uri="{BB962C8B-B14F-4D97-AF65-F5344CB8AC3E}">
        <p14:creationId xmlns:p14="http://schemas.microsoft.com/office/powerpoint/2010/main" val="139273647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Paid How Much?</a:t>
            </a:r>
            <a:endParaRPr lang="en-US" dirty="0"/>
          </a:p>
        </p:txBody>
      </p:sp>
      <p:sp>
        <p:nvSpPr>
          <p:cNvPr id="3" name="Content Placeholder 2"/>
          <p:cNvSpPr>
            <a:spLocks noGrp="1"/>
          </p:cNvSpPr>
          <p:nvPr>
            <p:ph sz="quarter" idx="1"/>
          </p:nvPr>
        </p:nvSpPr>
        <p:spPr/>
        <p:txBody>
          <a:bodyPr/>
          <a:lstStyle/>
          <a:p>
            <a:r>
              <a:rPr lang="en-US" dirty="0"/>
              <a:t>You buy new clothes, go to a once-in-a-life-time concert with friends and buy more and more until you gradually hit your credit limit of $</a:t>
            </a:r>
            <a:r>
              <a:rPr lang="en-US" dirty="0" smtClean="0"/>
              <a:t>3,000 </a:t>
            </a:r>
            <a:r>
              <a:rPr lang="en-US" dirty="0"/>
              <a:t>at 18%. You can only manage to pay the minimum of $50 each month.</a:t>
            </a:r>
            <a:endParaRPr lang="en-US" dirty="0" smtClean="0"/>
          </a:p>
          <a:p>
            <a:r>
              <a:rPr lang="en-US" dirty="0" smtClean="0"/>
              <a:t>How much does the $3,000 end up costing you in interest? </a:t>
            </a:r>
          </a:p>
          <a:p>
            <a:pPr lvl="1"/>
            <a:r>
              <a:rPr lang="en-US" sz="2200" dirty="0" smtClean="0"/>
              <a:t>$360, $720, $1,300, or about $4,700?</a:t>
            </a:r>
          </a:p>
          <a:p>
            <a:pPr lvl="1"/>
            <a:r>
              <a:rPr lang="en-US" sz="2200" dirty="0" smtClean="0"/>
              <a:t>$4,745.35 in interest! And the items costing $3,000 are gone, and it will take you 155 months to be rid of your </a:t>
            </a:r>
            <a:r>
              <a:rPr lang="en-US" sz="2200" dirty="0"/>
              <a:t>debt—so don’t do it!</a:t>
            </a:r>
            <a:endParaRPr lang="en-US" sz="2200"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37</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Consider Buying Used</a:t>
            </a:r>
            <a:endParaRPr lang="en-US" dirty="0"/>
          </a:p>
        </p:txBody>
      </p:sp>
      <p:sp>
        <p:nvSpPr>
          <p:cNvPr id="3" name="Content Placeholder 2"/>
          <p:cNvSpPr>
            <a:spLocks noGrp="1"/>
          </p:cNvSpPr>
          <p:nvPr>
            <p:ph sz="quarter" idx="1"/>
          </p:nvPr>
        </p:nvSpPr>
        <p:spPr/>
        <p:txBody>
          <a:bodyPr/>
          <a:lstStyle/>
          <a:p>
            <a:r>
              <a:rPr lang="en-US" dirty="0" smtClean="0"/>
              <a:t>Is buying new worth it?   </a:t>
            </a:r>
          </a:p>
          <a:p>
            <a:endParaRPr lang="en-US" dirty="0" smtClean="0"/>
          </a:p>
          <a:p>
            <a:r>
              <a:rPr lang="en-US" dirty="0" smtClean="0"/>
              <a:t>Depreciation costs make new cars expensive. They depreciate substantially when driven off the lot and they depreciate rapidly in the first three years.</a:t>
            </a:r>
          </a:p>
          <a:p>
            <a:endParaRPr lang="en-US" dirty="0" smtClean="0"/>
          </a:p>
          <a:p>
            <a:r>
              <a:rPr lang="en-US" dirty="0" smtClean="0"/>
              <a:t>Used cars may have slightly higher maintenance costs but their depreciation costs are much lower.</a:t>
            </a:r>
          </a:p>
          <a:p>
            <a:endParaRPr lang="en-US" dirty="0" smtClean="0"/>
          </a:p>
          <a:p>
            <a:r>
              <a:rPr lang="en-US" dirty="0" smtClean="0"/>
              <a:t>Consider buying used! Visit </a:t>
            </a:r>
            <a:r>
              <a:rPr lang="en-US" u="sng" dirty="0" smtClean="0">
                <a:hlinkClick r:id="rId2"/>
              </a:rPr>
              <a:t>Edmunds.com</a:t>
            </a:r>
            <a:r>
              <a:rPr lang="en-US" dirty="0" smtClean="0"/>
              <a:t> and compare.</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38</a:t>
            </a:fld>
            <a:endParaRPr lang="en-US"/>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Buying Used</a:t>
            </a:r>
            <a:endParaRPr lang="en-US" dirty="0"/>
          </a:p>
        </p:txBody>
      </p:sp>
      <p:sp>
        <p:nvSpPr>
          <p:cNvPr id="3" name="Content Placeholder 2"/>
          <p:cNvSpPr>
            <a:spLocks noGrp="1"/>
          </p:cNvSpPr>
          <p:nvPr>
            <p:ph sz="quarter" idx="1"/>
          </p:nvPr>
        </p:nvSpPr>
        <p:spPr/>
        <p:txBody>
          <a:bodyPr/>
          <a:lstStyle/>
          <a:p>
            <a:r>
              <a:rPr lang="en-US" dirty="0"/>
              <a:t>Many </a:t>
            </a:r>
            <a:r>
              <a:rPr lang="en-US" dirty="0" smtClean="0"/>
              <a:t>items </a:t>
            </a:r>
            <a:r>
              <a:rPr lang="en-US" dirty="0"/>
              <a:t>are just as functional used as new and often much less expensive</a:t>
            </a:r>
            <a:r>
              <a:rPr lang="en-US" dirty="0" smtClean="0"/>
              <a:t>.</a:t>
            </a:r>
          </a:p>
          <a:p>
            <a:endParaRPr lang="en-US" dirty="0" smtClean="0"/>
          </a:p>
          <a:p>
            <a:r>
              <a:rPr lang="en-US" dirty="0" smtClean="0"/>
              <a:t>Craigslist</a:t>
            </a:r>
            <a:r>
              <a:rPr lang="en-US" dirty="0"/>
              <a:t>, eBay, and apps provide alternatives which reduce </a:t>
            </a:r>
            <a:r>
              <a:rPr lang="en-US" dirty="0" smtClean="0"/>
              <a:t>transaction costs and make it easy to buy used items.</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39</a:t>
            </a:fld>
            <a:endParaRPr lang="en-US"/>
          </a:p>
        </p:txBody>
      </p:sp>
    </p:spTree>
    <p:extLst>
      <p:ext uri="{BB962C8B-B14F-4D97-AF65-F5344CB8AC3E}">
        <p14:creationId xmlns:p14="http://schemas.microsoft.com/office/powerpoint/2010/main" val="2770821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a:t>
            </a:r>
            <a:r>
              <a:rPr lang="en-US" dirty="0" smtClean="0"/>
              <a:t>Anxiety </a:t>
            </a:r>
            <a:r>
              <a:rPr lang="en-US" dirty="0"/>
              <a:t>of </a:t>
            </a:r>
            <a:r>
              <a:rPr lang="en-US" dirty="0" smtClean="0"/>
              <a:t>Americans</a:t>
            </a:r>
            <a:endParaRPr lang="en-US" dirty="0"/>
          </a:p>
        </p:txBody>
      </p:sp>
      <p:sp>
        <p:nvSpPr>
          <p:cNvPr id="3" name="Content Placeholder 2"/>
          <p:cNvSpPr>
            <a:spLocks noGrp="1"/>
          </p:cNvSpPr>
          <p:nvPr>
            <p:ph sz="quarter" idx="1"/>
          </p:nvPr>
        </p:nvSpPr>
        <p:spPr/>
        <p:txBody>
          <a:bodyPr/>
          <a:lstStyle/>
          <a:p>
            <a:r>
              <a:rPr lang="en-US" dirty="0"/>
              <a:t>Compared to Americans a couple of generations ago and their contemporaries worldwide, Americans have incredibly high incomes. Yet, many are under financial stress. </a:t>
            </a:r>
            <a:r>
              <a:rPr lang="en-US" dirty="0" smtClean="0"/>
              <a:t>Why</a:t>
            </a:r>
            <a:r>
              <a:rPr lang="en-US" dirty="0"/>
              <a:t>? </a:t>
            </a:r>
          </a:p>
          <a:p>
            <a:pPr lvl="1"/>
            <a:r>
              <a:rPr lang="en-US" dirty="0" smtClean="0"/>
              <a:t>Most Americans spend without a plan, save very little and are heavily indebted. Financial </a:t>
            </a:r>
            <a:r>
              <a:rPr lang="en-US" dirty="0"/>
              <a:t>insecurity is mainly the result of the choices we make, not the incomes we earn</a:t>
            </a:r>
            <a:r>
              <a:rPr lang="en-US" dirty="0" smtClean="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a:t>
            </a:fld>
            <a:endParaRPr lang="en-US"/>
          </a:p>
        </p:txBody>
      </p:sp>
    </p:spTree>
    <p:extLst>
      <p:ext uri="{BB962C8B-B14F-4D97-AF65-F5344CB8AC3E}">
        <p14:creationId xmlns:p14="http://schemas.microsoft.com/office/powerpoint/2010/main" val="2075416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rmAutofit/>
          </a:bodyPr>
          <a:lstStyle/>
          <a:p>
            <a:r>
              <a:rPr lang="en-US" b="1" dirty="0"/>
              <a:t>Element </a:t>
            </a:r>
            <a:r>
              <a:rPr lang="en-US" b="1" dirty="0" smtClean="0"/>
              <a:t>6.</a:t>
            </a:r>
            <a:r>
              <a:rPr lang="en-US" dirty="0"/>
              <a:t> </a:t>
            </a:r>
            <a:r>
              <a:rPr lang="en-US" dirty="0" smtClean="0"/>
              <a:t>Begin </a:t>
            </a:r>
            <a:r>
              <a:rPr lang="en-US" dirty="0"/>
              <a:t>paying into a “rainy day” savings account every month.</a:t>
            </a:r>
          </a:p>
        </p:txBody>
      </p:sp>
      <p:sp>
        <p:nvSpPr>
          <p:cNvPr id="3" name="Content Placeholder 2"/>
          <p:cNvSpPr>
            <a:spLocks noGrp="1"/>
          </p:cNvSpPr>
          <p:nvPr>
            <p:ph sz="quarter" idx="1"/>
          </p:nvPr>
        </p:nvSpPr>
        <p:spPr>
          <a:xfrm>
            <a:off x="457200" y="2057400"/>
            <a:ext cx="7467600" cy="4416552"/>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40</a:t>
            </a:fld>
            <a:endParaRPr lang="en-US"/>
          </a:p>
        </p:txBody>
      </p:sp>
    </p:spTree>
    <p:extLst>
      <p:ext uri="{BB962C8B-B14F-4D97-AF65-F5344CB8AC3E}">
        <p14:creationId xmlns:p14="http://schemas.microsoft.com/office/powerpoint/2010/main" val="2476620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Rainy Days and the Real World</a:t>
            </a:r>
            <a:endParaRPr lang="en-US" dirty="0"/>
          </a:p>
        </p:txBody>
      </p:sp>
      <p:sp>
        <p:nvSpPr>
          <p:cNvPr id="3" name="Content Placeholder 2"/>
          <p:cNvSpPr>
            <a:spLocks noGrp="1"/>
          </p:cNvSpPr>
          <p:nvPr>
            <p:ph sz="quarter" idx="1"/>
          </p:nvPr>
        </p:nvSpPr>
        <p:spPr/>
        <p:txBody>
          <a:bodyPr/>
          <a:lstStyle/>
          <a:p>
            <a:r>
              <a:rPr lang="en-US" sz="2700" dirty="0" smtClean="0"/>
              <a:t>Life is full of surprises, and they’re usually expensive.</a:t>
            </a:r>
          </a:p>
          <a:p>
            <a:pPr lvl="1"/>
            <a:r>
              <a:rPr lang="en-US" dirty="0" smtClean="0"/>
              <a:t>Cars break down.</a:t>
            </a:r>
          </a:p>
          <a:p>
            <a:pPr lvl="1"/>
            <a:r>
              <a:rPr lang="en-US" dirty="0" smtClean="0"/>
              <a:t>Computers crash and smart phones die.</a:t>
            </a:r>
          </a:p>
          <a:p>
            <a:pPr lvl="1"/>
            <a:r>
              <a:rPr lang="en-US" dirty="0" smtClean="0"/>
              <a:t>Heaters and air conditioners go out.</a:t>
            </a:r>
          </a:p>
          <a:p>
            <a:pPr lvl="1"/>
            <a:r>
              <a:rPr lang="en-US" dirty="0" smtClean="0"/>
              <a:t>People get sick or injured.</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41</a:t>
            </a:fld>
            <a:endParaRPr lang="en-US"/>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Plan for Your Rainy Days</a:t>
            </a:r>
            <a:endParaRPr lang="en-US" dirty="0"/>
          </a:p>
        </p:txBody>
      </p:sp>
      <p:sp>
        <p:nvSpPr>
          <p:cNvPr id="3" name="Content Placeholder 2"/>
          <p:cNvSpPr>
            <a:spLocks noGrp="1"/>
          </p:cNvSpPr>
          <p:nvPr>
            <p:ph sz="quarter" idx="1"/>
          </p:nvPr>
        </p:nvSpPr>
        <p:spPr/>
        <p:txBody>
          <a:bodyPr/>
          <a:lstStyle/>
          <a:p>
            <a:r>
              <a:rPr lang="en-US" dirty="0"/>
              <a:t>Put a plan in place to cover expenses that are uncertain with </a:t>
            </a:r>
            <a:r>
              <a:rPr lang="en-US" dirty="0" smtClean="0"/>
              <a:t>regard to timing, but certain with regard to their occurrence.</a:t>
            </a:r>
          </a:p>
          <a:p>
            <a:endParaRPr lang="en-US" dirty="0" smtClean="0"/>
          </a:p>
          <a:p>
            <a:r>
              <a:rPr lang="en-US" dirty="0" smtClean="0"/>
              <a:t>You need a rainy day savings fund for these expenses in your budget.</a:t>
            </a:r>
          </a:p>
          <a:p>
            <a:pPr lvl="1"/>
            <a:r>
              <a:rPr lang="en-US" dirty="0"/>
              <a:t>Make contributions into your </a:t>
            </a:r>
            <a:r>
              <a:rPr lang="en-US" dirty="0" smtClean="0"/>
              <a:t>rainy day fund </a:t>
            </a:r>
            <a:r>
              <a:rPr lang="en-US" dirty="0"/>
              <a:t>a mandatory part of your monthly </a:t>
            </a:r>
            <a:r>
              <a:rPr lang="en-US" dirty="0" smtClean="0"/>
              <a:t>budget.</a:t>
            </a:r>
          </a:p>
          <a:p>
            <a:pPr lvl="1"/>
            <a:r>
              <a:rPr lang="en-US" dirty="0" smtClean="0"/>
              <a:t>You can purchase peace of mind by building a rainy day fund.</a:t>
            </a:r>
          </a:p>
          <a:p>
            <a:endParaRPr lang="en-US" sz="2700"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42</a:t>
            </a:fld>
            <a:endParaRPr lang="en-US"/>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13: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a:t>What are the major costs of owning and operating a car</a:t>
            </a:r>
            <a:r>
              <a:rPr lang="en-US" dirty="0" smtClean="0"/>
              <a:t>? Note: the following website will be useful: </a:t>
            </a:r>
            <a:r>
              <a:rPr lang="en-US" u="sng" dirty="0">
                <a:hlinkClick r:id="rId2"/>
              </a:rPr>
              <a:t>Edmunds.com</a:t>
            </a: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What </a:t>
            </a:r>
            <a:r>
              <a:rPr lang="en-US" dirty="0"/>
              <a:t>are some items that can safely be </a:t>
            </a:r>
            <a:r>
              <a:rPr lang="en-US" dirty="0" smtClean="0"/>
              <a:t>purchased </a:t>
            </a:r>
            <a:r>
              <a:rPr lang="en-US" dirty="0"/>
              <a:t>with borrowed funds? What are some items that definitely should not be purchased with borrowed funds? Why</a:t>
            </a:r>
            <a:r>
              <a:rPr lang="en-US" dirty="0" smtClean="0"/>
              <a:t>?</a:t>
            </a:r>
          </a:p>
          <a:p>
            <a:pPr marL="457200" indent="-457200">
              <a:buFont typeface="+mj-lt"/>
              <a:buAutoNum type="arabicPeriod"/>
            </a:pPr>
            <a:endParaRPr lang="en-US" dirty="0" smtClean="0"/>
          </a:p>
          <a:p>
            <a:pPr marL="457200" indent="-457200">
              <a:buFont typeface="+mj-lt"/>
              <a:buAutoNum type="arabicPeriod"/>
            </a:pPr>
            <a:r>
              <a:rPr lang="en-US" dirty="0" smtClean="0"/>
              <a:t>What </a:t>
            </a:r>
            <a:r>
              <a:rPr lang="en-US" dirty="0"/>
              <a:t>are the dangers involved in the use of credit cards? How can you reduce these risks</a:t>
            </a:r>
            <a:r>
              <a:rPr lang="en-US" dirty="0" smtClean="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43</a:t>
            </a:fld>
            <a:endParaRPr lang="en-US"/>
          </a:p>
        </p:txBody>
      </p:sp>
    </p:spTree>
    <p:extLst>
      <p:ext uri="{BB962C8B-B14F-4D97-AF65-F5344CB8AC3E}">
        <p14:creationId xmlns:p14="http://schemas.microsoft.com/office/powerpoint/2010/main" val="109087848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13: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4"/>
            </a:pPr>
            <a:r>
              <a:rPr lang="en-US" dirty="0" smtClean="0"/>
              <a:t>What </a:t>
            </a:r>
            <a:r>
              <a:rPr lang="en-US" dirty="0"/>
              <a:t>is the purpose of a rainy day fund? How much saving should you keep in your rainy day fund? Why?</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44</a:t>
            </a:fld>
            <a:endParaRPr lang="en-US"/>
          </a:p>
        </p:txBody>
      </p:sp>
    </p:spTree>
    <p:extLst>
      <p:ext uri="{BB962C8B-B14F-4D97-AF65-F5344CB8AC3E}">
        <p14:creationId xmlns:p14="http://schemas.microsoft.com/office/powerpoint/2010/main" val="123747320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a:t>
            </a:r>
            <a:r>
              <a:rPr lang="en-US" dirty="0" smtClean="0"/>
              <a:t>14</a:t>
            </a:r>
            <a:r>
              <a:rPr lang="en-US" dirty="0"/>
              <a:t>: Investing and </a:t>
            </a:r>
            <a:r>
              <a:rPr lang="en-US" dirty="0" smtClean="0"/>
              <a:t>Building Wealth</a:t>
            </a:r>
            <a:endParaRPr lang="en-US" dirty="0"/>
          </a:p>
        </p:txBody>
      </p:sp>
      <p:sp>
        <p:nvSpPr>
          <p:cNvPr id="3" name="Content Placeholder 2"/>
          <p:cNvSpPr>
            <a:spLocks noGrp="1"/>
          </p:cNvSpPr>
          <p:nvPr>
            <p:ph sz="quarter" idx="1"/>
          </p:nvPr>
        </p:nvSpPr>
        <p:spPr/>
        <p:txBody>
          <a:bodyPr/>
          <a:lstStyle/>
          <a:p>
            <a:r>
              <a:rPr lang="en-US" dirty="0" smtClean="0"/>
              <a:t>CSE Part 4, Elements 7, 8, and 9</a:t>
            </a:r>
          </a:p>
          <a:p>
            <a:r>
              <a:rPr lang="en-US" dirty="0" smtClean="0"/>
              <a:t>Concepts Covered:</a:t>
            </a:r>
          </a:p>
          <a:p>
            <a:pPr lvl="1"/>
            <a:r>
              <a:rPr lang="en-US" dirty="0"/>
              <a:t>Power of compound interest </a:t>
            </a:r>
          </a:p>
          <a:p>
            <a:pPr lvl="1"/>
            <a:r>
              <a:rPr lang="en-US" dirty="0"/>
              <a:t>Diversification and reducing investment risk </a:t>
            </a:r>
          </a:p>
          <a:p>
            <a:pPr lvl="1"/>
            <a:r>
              <a:rPr lang="en-US" dirty="0"/>
              <a:t>Risk and return: stocks versus bonds </a:t>
            </a:r>
          </a:p>
          <a:p>
            <a:pPr lvl="1"/>
            <a:r>
              <a:rPr lang="en-US" dirty="0"/>
              <a:t>Random walk theory and stock prices</a:t>
            </a:r>
          </a:p>
          <a:p>
            <a:pPr lvl="1"/>
            <a:r>
              <a:rPr lang="en-US" dirty="0"/>
              <a:t>Indexed versus managed equity </a:t>
            </a:r>
            <a:r>
              <a:rPr lang="en-US" dirty="0" smtClean="0"/>
              <a:t>funds</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45</a:t>
            </a:fld>
            <a:endParaRPr lang="en-US"/>
          </a:p>
        </p:txBody>
      </p:sp>
    </p:spTree>
    <p:extLst>
      <p:ext uri="{BB962C8B-B14F-4D97-AF65-F5344CB8AC3E}">
        <p14:creationId xmlns:p14="http://schemas.microsoft.com/office/powerpoint/2010/main" val="13366758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dirty="0"/>
              <a:t>Element 7.</a:t>
            </a:r>
            <a:r>
              <a:rPr lang="en-US" dirty="0"/>
              <a:t> Put the power of compound interest to work for you.</a:t>
            </a:r>
          </a:p>
        </p:txBody>
      </p:sp>
      <p:sp>
        <p:nvSpPr>
          <p:cNvPr id="3" name="Content Placeholder 2"/>
          <p:cNvSpPr>
            <a:spLocks noGrp="1"/>
          </p:cNvSpPr>
          <p:nvPr>
            <p:ph sz="quarter" idx="1"/>
          </p:nvPr>
        </p:nvSpPr>
        <p:spPr>
          <a:xfrm>
            <a:off x="838200" y="2819400"/>
            <a:ext cx="6629400" cy="3654552"/>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i="1" dirty="0"/>
              <a:t>Compound interest is the most powerful force in the universe.</a:t>
            </a:r>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				—</a:t>
            </a:r>
            <a:r>
              <a:rPr lang="en-US" dirty="0"/>
              <a:t>Albert Einstein</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46</a:t>
            </a:fld>
            <a:endParaRPr lang="en-US"/>
          </a:p>
        </p:txBody>
      </p:sp>
    </p:spTree>
    <p:extLst>
      <p:ext uri="{BB962C8B-B14F-4D97-AF65-F5344CB8AC3E}">
        <p14:creationId xmlns:p14="http://schemas.microsoft.com/office/powerpoint/2010/main" val="86641941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Power of Compound Interest</a:t>
            </a:r>
            <a:endParaRPr lang="en-US" dirty="0"/>
          </a:p>
        </p:txBody>
      </p:sp>
      <p:sp>
        <p:nvSpPr>
          <p:cNvPr id="3" name="Content Placeholder 2"/>
          <p:cNvSpPr>
            <a:spLocks noGrp="1"/>
          </p:cNvSpPr>
          <p:nvPr>
            <p:ph sz="quarter" idx="1"/>
          </p:nvPr>
        </p:nvSpPr>
        <p:spPr/>
        <p:txBody>
          <a:bodyPr/>
          <a:lstStyle/>
          <a:p>
            <a:r>
              <a:rPr lang="en-US" dirty="0"/>
              <a:t>Save and invest </a:t>
            </a:r>
            <a:r>
              <a:rPr lang="en-US" dirty="0" smtClean="0"/>
              <a:t>regularly; there </a:t>
            </a:r>
            <a:r>
              <a:rPr lang="en-US" dirty="0"/>
              <a:t>is a </a:t>
            </a:r>
            <a:r>
              <a:rPr lang="en-US" dirty="0" smtClean="0"/>
              <a:t>large payoff</a:t>
            </a:r>
            <a:r>
              <a:rPr lang="en-US" dirty="0"/>
              <a:t>.</a:t>
            </a:r>
          </a:p>
          <a:p>
            <a:endParaRPr lang="en-US" dirty="0" smtClean="0"/>
          </a:p>
          <a:p>
            <a:r>
              <a:rPr lang="en-US" dirty="0" smtClean="0"/>
              <a:t>Compound </a:t>
            </a:r>
            <a:r>
              <a:rPr lang="en-US" dirty="0"/>
              <a:t>interest is simply earning interest on </a:t>
            </a:r>
            <a:r>
              <a:rPr lang="en-US" dirty="0" smtClean="0"/>
              <a:t>interest.</a:t>
            </a:r>
          </a:p>
          <a:p>
            <a:pPr lvl="1"/>
            <a:r>
              <a:rPr lang="en-US" dirty="0" smtClean="0"/>
              <a:t>If </a:t>
            </a:r>
            <a:r>
              <a:rPr lang="en-US" dirty="0"/>
              <a:t>you don’t spend the interest earned on your savings this year, the interest will add to both your savings and the interest earned next </a:t>
            </a:r>
            <a:r>
              <a:rPr lang="en-US" dirty="0" smtClean="0"/>
              <a:t>year.</a:t>
            </a:r>
          </a:p>
          <a:p>
            <a:pPr lvl="1"/>
            <a:r>
              <a:rPr lang="en-US" dirty="0" smtClean="0"/>
              <a:t>By </a:t>
            </a:r>
            <a:r>
              <a:rPr lang="en-US" dirty="0"/>
              <a:t>doing the same thing each year in the future, you then earn interest on your interest on your interest, </a:t>
            </a:r>
            <a:r>
              <a:rPr lang="en-US" dirty="0" smtClean="0"/>
              <a:t>continuously.</a:t>
            </a:r>
          </a:p>
          <a:p>
            <a:pPr lvl="1"/>
            <a:r>
              <a:rPr lang="en-US" dirty="0"/>
              <a:t>It’s like a small snowball rolling down a </a:t>
            </a:r>
            <a:r>
              <a:rPr lang="en-US" dirty="0" smtClean="0"/>
              <a:t>snow-covered </a:t>
            </a:r>
            <a:r>
              <a:rPr lang="en-US" dirty="0"/>
              <a:t>mountain.</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47</a:t>
            </a:fld>
            <a:endParaRPr lang="en-US"/>
          </a:p>
        </p:txBody>
      </p:sp>
    </p:spTree>
    <p:extLst>
      <p:ext uri="{BB962C8B-B14F-4D97-AF65-F5344CB8AC3E}">
        <p14:creationId xmlns:p14="http://schemas.microsoft.com/office/powerpoint/2010/main" val="2509145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72388" cy="1143000"/>
          </a:xfrm>
        </p:spPr>
        <p:txBody>
          <a:bodyPr>
            <a:normAutofit/>
          </a:bodyPr>
          <a:lstStyle/>
          <a:p>
            <a:pPr lvl="0"/>
            <a:r>
              <a:rPr lang="en-US" dirty="0" smtClean="0"/>
              <a:t>Compound Interest and the Rule </a:t>
            </a:r>
            <a:r>
              <a:rPr lang="en-US" smtClean="0"/>
              <a:t>of 70</a:t>
            </a:r>
            <a:endParaRPr lang="en-US" dirty="0"/>
          </a:p>
        </p:txBody>
      </p:sp>
      <p:sp>
        <p:nvSpPr>
          <p:cNvPr id="3" name="Content Placeholder 2"/>
          <p:cNvSpPr>
            <a:spLocks noGrp="1"/>
          </p:cNvSpPr>
          <p:nvPr>
            <p:ph sz="quarter" idx="1"/>
          </p:nvPr>
        </p:nvSpPr>
        <p:spPr/>
        <p:txBody>
          <a:bodyPr/>
          <a:lstStyle/>
          <a:p>
            <a:r>
              <a:rPr lang="en-US" sz="2700" dirty="0" smtClean="0"/>
              <a:t>The rule of 70 estimates the length of time it will take for your money to double.</a:t>
            </a:r>
          </a:p>
          <a:p>
            <a:pPr lvl="1"/>
            <a:r>
              <a:rPr lang="en-US" dirty="0" smtClean="0"/>
              <a:t>Dividing 70 by the annual rate of return indicates the number of years it will take for your funds to double.</a:t>
            </a:r>
          </a:p>
          <a:p>
            <a:pPr lvl="1"/>
            <a:endParaRPr lang="en-US" dirty="0" smtClean="0"/>
          </a:p>
          <a:p>
            <a:pPr lvl="1"/>
            <a:r>
              <a:rPr lang="en-US" dirty="0" smtClean="0"/>
              <a:t>For example, if the interest rate were 5 percent, it would take 14 years for the funds to double (70 divided by 5 = 14).</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48</a:t>
            </a:fld>
            <a:endParaRPr lang="en-US"/>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029200"/>
            <a:ext cx="7543800" cy="1752600"/>
          </a:xfrm>
        </p:spPr>
        <p:txBody>
          <a:bodyPr/>
          <a:lstStyle/>
          <a:p>
            <a:r>
              <a:rPr lang="en-US" sz="2000" dirty="0" smtClean="0"/>
              <a:t>This exhibit illustrates the power of compound interest with a hypothetical sixteen year-old who decides to save $7.50 per day (the cost of a pack of cigarettes) instead of smoking. </a:t>
            </a:r>
            <a:endParaRPr lang="en-US" sz="2000" dirty="0"/>
          </a:p>
          <a:p>
            <a:r>
              <a:rPr lang="en-US" sz="2000" dirty="0" smtClean="0"/>
              <a:t>By retirement at age 67, the amount saved will grow to $1,193,512 at a 7 percent annual interest rate!</a:t>
            </a:r>
            <a:endParaRPr lang="en-US" sz="2000"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49</a:t>
            </a:fld>
            <a:endParaRPr lang="en-US"/>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59" t="2470" r="1808" b="11068"/>
          <a:stretch/>
        </p:blipFill>
        <p:spPr>
          <a:xfrm>
            <a:off x="609600" y="533400"/>
            <a:ext cx="7775005" cy="4389120"/>
          </a:xfrm>
          <a:prstGeom prst="roundRect">
            <a:avLst>
              <a:gd name="adj" fmla="val 3457"/>
            </a:avLst>
          </a:prstGeom>
          <a:ln>
            <a:solidFill>
              <a:schemeClr val="tx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77778454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Financial Success</a:t>
            </a:r>
            <a:endParaRPr lang="en-US" dirty="0"/>
          </a:p>
        </p:txBody>
      </p:sp>
      <p:sp>
        <p:nvSpPr>
          <p:cNvPr id="3" name="Content Placeholder 2"/>
          <p:cNvSpPr>
            <a:spLocks noGrp="1"/>
          </p:cNvSpPr>
          <p:nvPr>
            <p:ph sz="quarter" idx="1"/>
          </p:nvPr>
        </p:nvSpPr>
        <p:spPr/>
        <p:txBody>
          <a:bodyPr/>
          <a:lstStyle/>
          <a:p>
            <a:r>
              <a:rPr lang="en-US" dirty="0" smtClean="0"/>
              <a:t>If </a:t>
            </a:r>
            <a:r>
              <a:rPr lang="en-US" dirty="0"/>
              <a:t>you do not take charge of your finances, they will take charge of </a:t>
            </a:r>
            <a:r>
              <a:rPr lang="en-US" dirty="0" smtClean="0"/>
              <a:t>you.</a:t>
            </a:r>
          </a:p>
          <a:p>
            <a:pPr lvl="1"/>
            <a:r>
              <a:rPr lang="en-US" dirty="0" smtClean="0"/>
              <a:t>As </a:t>
            </a:r>
            <a:r>
              <a:rPr lang="en-US" dirty="0"/>
              <a:t>Yogi Berra, the great American philosopher (and late baseball star) said, “You’ve got to be very careful if you don’t know where you are going, because you might not get there.” </a:t>
            </a:r>
          </a:p>
          <a:p>
            <a:endParaRPr lang="en-US" dirty="0" smtClean="0"/>
          </a:p>
          <a:p>
            <a:r>
              <a:rPr lang="en-US" dirty="0" smtClean="0"/>
              <a:t>Each </a:t>
            </a:r>
            <a:r>
              <a:rPr lang="en-US" dirty="0"/>
              <a:t>of us needs a plan. </a:t>
            </a:r>
            <a:r>
              <a:rPr lang="en-US" dirty="0" smtClean="0"/>
              <a:t>The </a:t>
            </a:r>
            <a:r>
              <a:rPr lang="en-US" dirty="0"/>
              <a:t>twelve elements in this part form the core of a practical plan. They will help you make better financial decisions whatever your current age, income level, or background.</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a:t>
            </a:fld>
            <a:endParaRPr lang="en-US"/>
          </a:p>
        </p:txBody>
      </p:sp>
    </p:spTree>
    <p:extLst>
      <p:ext uri="{BB962C8B-B14F-4D97-AF65-F5344CB8AC3E}">
        <p14:creationId xmlns:p14="http://schemas.microsoft.com/office/powerpoint/2010/main" val="9318072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Compound Interest: Key Lessons</a:t>
            </a:r>
            <a:endParaRPr lang="en-US" dirty="0"/>
          </a:p>
        </p:txBody>
      </p:sp>
      <p:sp>
        <p:nvSpPr>
          <p:cNvPr id="3" name="Content Placeholder 2"/>
          <p:cNvSpPr>
            <a:spLocks noGrp="1"/>
          </p:cNvSpPr>
          <p:nvPr>
            <p:ph sz="quarter" idx="1"/>
          </p:nvPr>
        </p:nvSpPr>
        <p:spPr>
          <a:xfrm>
            <a:off x="457200" y="1600200"/>
            <a:ext cx="7543800" cy="4873752"/>
          </a:xfrm>
        </p:spPr>
        <p:txBody>
          <a:bodyPr/>
          <a:lstStyle/>
          <a:p>
            <a:r>
              <a:rPr lang="en-US" dirty="0"/>
              <a:t>In order to accumulate substantial funds for </a:t>
            </a:r>
            <a:r>
              <a:rPr lang="en-US" dirty="0" smtClean="0"/>
              <a:t>retirement,</a:t>
            </a:r>
          </a:p>
          <a:p>
            <a:pPr lvl="1"/>
            <a:r>
              <a:rPr lang="en-US" dirty="0" smtClean="0"/>
              <a:t>start </a:t>
            </a:r>
            <a:r>
              <a:rPr lang="en-US" dirty="0"/>
              <a:t>early, make minor sacrifices to save regularly, know how to get a reasonable return on your savings, and </a:t>
            </a:r>
            <a:r>
              <a:rPr lang="en-US" dirty="0" smtClean="0"/>
              <a:t>take </a:t>
            </a:r>
            <a:r>
              <a:rPr lang="en-US" dirty="0"/>
              <a:t>advantage of the power of compound interest.</a:t>
            </a:r>
            <a:endParaRPr lang="en-US" dirty="0" smtClean="0"/>
          </a:p>
          <a:p>
            <a:r>
              <a:rPr lang="en-US" dirty="0" smtClean="0"/>
              <a:t>Ordinary </a:t>
            </a:r>
            <a:r>
              <a:rPr lang="en-US" dirty="0"/>
              <a:t>people can have a high standard of living and still accumulate a lot of wealth because it does not take much savings to get a big </a:t>
            </a:r>
            <a:r>
              <a:rPr lang="en-US" dirty="0" smtClean="0"/>
              <a:t>payoff.</a:t>
            </a:r>
          </a:p>
          <a:p>
            <a:pPr lvl="1"/>
            <a:r>
              <a:rPr lang="en-US" dirty="0" smtClean="0"/>
              <a:t>As the prior exhibit illustrates, of </a:t>
            </a:r>
            <a:r>
              <a:rPr lang="en-US" dirty="0"/>
              <a:t>the $1,193,512 </a:t>
            </a:r>
            <a:r>
              <a:rPr lang="en-US" dirty="0" smtClean="0"/>
              <a:t>accumulated </a:t>
            </a:r>
            <a:r>
              <a:rPr lang="en-US" dirty="0"/>
              <a:t>by not smoking, only $139,613 came from reducing </a:t>
            </a:r>
            <a:r>
              <a:rPr lang="en-US" dirty="0" smtClean="0"/>
              <a:t>consumption.</a:t>
            </a:r>
          </a:p>
          <a:p>
            <a:pPr lvl="1"/>
            <a:r>
              <a:rPr lang="en-US" dirty="0" smtClean="0"/>
              <a:t>Over the long-term, </a:t>
            </a:r>
            <a:r>
              <a:rPr lang="en-US" dirty="0"/>
              <a:t>people who save and invest will be able to consume far more than those who do not</a:t>
            </a:r>
            <a:r>
              <a:rPr lang="en-US" dirty="0" smtClean="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50</a:t>
            </a:fld>
            <a:endParaRPr lang="en-US"/>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dirty="0"/>
              <a:t>Element 8.</a:t>
            </a:r>
            <a:r>
              <a:rPr lang="en-US" dirty="0"/>
              <a:t> </a:t>
            </a:r>
            <a:r>
              <a:rPr lang="en-US" dirty="0" smtClean="0"/>
              <a:t>Diversify—don’t </a:t>
            </a:r>
            <a:r>
              <a:rPr lang="en-US" dirty="0"/>
              <a:t>put all your eggs in one basket.</a:t>
            </a:r>
          </a:p>
        </p:txBody>
      </p:sp>
      <p:sp>
        <p:nvSpPr>
          <p:cNvPr id="3" name="Content Placeholder 2"/>
          <p:cNvSpPr>
            <a:spLocks noGrp="1"/>
          </p:cNvSpPr>
          <p:nvPr>
            <p:ph sz="quarter" idx="1"/>
          </p:nvPr>
        </p:nvSpPr>
        <p:spPr>
          <a:xfrm>
            <a:off x="457200" y="2133600"/>
            <a:ext cx="7467600" cy="4340352"/>
          </a:xfrm>
        </p:spPr>
        <p:txBody>
          <a:bodyPr/>
          <a:lstStyle/>
          <a:p>
            <a:endParaRPr lang="en-US"/>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51</a:t>
            </a:fld>
            <a:endParaRPr lang="en-US"/>
          </a:p>
        </p:txBody>
      </p:sp>
    </p:spTree>
    <p:extLst>
      <p:ext uri="{BB962C8B-B14F-4D97-AF65-F5344CB8AC3E}">
        <p14:creationId xmlns:p14="http://schemas.microsoft.com/office/powerpoint/2010/main" val="156962228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Stocks and Bonds</a:t>
            </a:r>
            <a:endParaRPr lang="en-US" dirty="0"/>
          </a:p>
        </p:txBody>
      </p:sp>
      <p:sp>
        <p:nvSpPr>
          <p:cNvPr id="3" name="Content Placeholder 2"/>
          <p:cNvSpPr>
            <a:spLocks noGrp="1"/>
          </p:cNvSpPr>
          <p:nvPr>
            <p:ph sz="quarter" idx="1"/>
          </p:nvPr>
        </p:nvSpPr>
        <p:spPr/>
        <p:txBody>
          <a:bodyPr/>
          <a:lstStyle/>
          <a:p>
            <a:r>
              <a:rPr lang="en-US" dirty="0"/>
              <a:t>The two most common financial assets are stocks and bonds.</a:t>
            </a:r>
            <a:endParaRPr lang="en-US" dirty="0" smtClean="0"/>
          </a:p>
          <a:p>
            <a:pPr lvl="1"/>
            <a:r>
              <a:rPr lang="en-US" sz="2000" b="1" dirty="0" smtClean="0"/>
              <a:t>Stock</a:t>
            </a:r>
            <a:r>
              <a:rPr lang="en-US" sz="2000" b="1" dirty="0"/>
              <a:t>:</a:t>
            </a:r>
            <a:r>
              <a:rPr lang="en-US" sz="2000" dirty="0"/>
              <a:t> </a:t>
            </a:r>
            <a:r>
              <a:rPr lang="en-US" sz="2000" dirty="0" smtClean="0"/>
              <a:t>Ownership </a:t>
            </a:r>
            <a:r>
              <a:rPr lang="en-US" sz="2000" dirty="0"/>
              <a:t>shares of a </a:t>
            </a:r>
            <a:r>
              <a:rPr lang="en-US" sz="2000" dirty="0" smtClean="0"/>
              <a:t>corporation. Corporations </a:t>
            </a:r>
            <a:r>
              <a:rPr lang="en-US" sz="2000" dirty="0"/>
              <a:t>raise funds by issuing stock ownership </a:t>
            </a:r>
            <a:r>
              <a:rPr lang="en-US" sz="2000" dirty="0" smtClean="0"/>
              <a:t>shares</a:t>
            </a:r>
            <a:r>
              <a:rPr lang="en-US" sz="2000" dirty="0"/>
              <a:t>, which entitle the owners to a proportional share of the firm’s profits. The stock owners are not liable for the debts of </a:t>
            </a:r>
            <a:r>
              <a:rPr lang="en-US" sz="2000" dirty="0" smtClean="0"/>
              <a:t>the corporation </a:t>
            </a:r>
            <a:r>
              <a:rPr lang="en-US" sz="2000" dirty="0"/>
              <a:t>beyond their initial investment. However, there is no assurance that the owners will receive either their initial investment or any return in the future</a:t>
            </a:r>
            <a:r>
              <a:rPr lang="en-US" sz="2000" dirty="0" smtClean="0"/>
              <a:t>.</a:t>
            </a:r>
          </a:p>
          <a:p>
            <a:pPr lvl="1"/>
            <a:endParaRPr lang="en-US" sz="2000" dirty="0" smtClean="0"/>
          </a:p>
          <a:p>
            <a:pPr lvl="1"/>
            <a:r>
              <a:rPr lang="en-US" sz="2000" b="1" dirty="0"/>
              <a:t>B</a:t>
            </a:r>
            <a:r>
              <a:rPr lang="en-US" sz="2000" b="1" dirty="0" smtClean="0"/>
              <a:t>ond</a:t>
            </a:r>
            <a:r>
              <a:rPr lang="en-US" sz="2000" b="1" dirty="0"/>
              <a:t>:</a:t>
            </a:r>
            <a:r>
              <a:rPr lang="en-US" sz="2000" dirty="0"/>
              <a:t> A promise to repay the  principal (</a:t>
            </a:r>
            <a:r>
              <a:rPr lang="en-US" sz="2000" dirty="0" smtClean="0"/>
              <a:t>amount borrowed</a:t>
            </a:r>
            <a:r>
              <a:rPr lang="en-US" sz="2000" dirty="0"/>
              <a:t>) plus interest at a specified time in </a:t>
            </a:r>
            <a:r>
              <a:rPr lang="en-US" sz="2000" dirty="0" smtClean="0"/>
              <a:t>the future</a:t>
            </a:r>
            <a:r>
              <a:rPr lang="en-US" sz="2000" dirty="0"/>
              <a:t>. Organizations such as corporations and governments issue bonds as a method of borrowing from bondholders.</a:t>
            </a:r>
          </a:p>
          <a:p>
            <a:pPr lvl="1"/>
            <a:endParaRPr lang="en-US"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52</a:t>
            </a:fld>
            <a:endParaRPr lang="en-US"/>
          </a:p>
        </p:txBody>
      </p:sp>
    </p:spTree>
    <p:extLst>
      <p:ext uri="{BB962C8B-B14F-4D97-AF65-F5344CB8AC3E}">
        <p14:creationId xmlns:p14="http://schemas.microsoft.com/office/powerpoint/2010/main" val="1365404868"/>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Reducing Risk</a:t>
            </a:r>
            <a:endParaRPr lang="en-US" dirty="0"/>
          </a:p>
        </p:txBody>
      </p:sp>
      <p:sp>
        <p:nvSpPr>
          <p:cNvPr id="3" name="Content Placeholder 2"/>
          <p:cNvSpPr>
            <a:spLocks noGrp="1"/>
          </p:cNvSpPr>
          <p:nvPr>
            <p:ph sz="quarter" idx="1"/>
          </p:nvPr>
        </p:nvSpPr>
        <p:spPr/>
        <p:txBody>
          <a:bodyPr/>
          <a:lstStyle/>
          <a:p>
            <a:r>
              <a:rPr lang="en-US" dirty="0"/>
              <a:t>You can reduce your risk through diversification—holding a large number of unrelated </a:t>
            </a:r>
            <a:r>
              <a:rPr lang="en-US" dirty="0" smtClean="0"/>
              <a:t>assets.</a:t>
            </a:r>
          </a:p>
          <a:p>
            <a:pPr lvl="1"/>
            <a:r>
              <a:rPr lang="en-US" dirty="0"/>
              <a:t>Diversification puts the law of large numbers to work for you</a:t>
            </a:r>
            <a:r>
              <a:rPr lang="en-US" dirty="0" smtClean="0"/>
              <a:t>. While </a:t>
            </a:r>
            <a:r>
              <a:rPr lang="en-US" dirty="0"/>
              <a:t>some of the investments in a diversified portfolio will do poorly, others will do extremely well. The performance of the latter will offset that of the former, and the rate of return will converge toward the average</a:t>
            </a:r>
            <a:r>
              <a:rPr lang="en-US" dirty="0" smtClean="0"/>
              <a:t>.</a:t>
            </a:r>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53</a:t>
            </a:fld>
            <a:endParaRPr lang="en-US"/>
          </a:p>
        </p:txBody>
      </p:sp>
    </p:spTree>
    <p:extLst>
      <p:ext uri="{BB962C8B-B14F-4D97-AF65-F5344CB8AC3E}">
        <p14:creationId xmlns:p14="http://schemas.microsoft.com/office/powerpoint/2010/main" val="934218047"/>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Diversification and Reducing </a:t>
            </a:r>
            <a:r>
              <a:rPr lang="en-US" dirty="0" smtClean="0"/>
              <a:t>Risk continued…</a:t>
            </a:r>
            <a:endParaRPr lang="en-US" dirty="0"/>
          </a:p>
        </p:txBody>
      </p:sp>
      <p:sp>
        <p:nvSpPr>
          <p:cNvPr id="3" name="Content Placeholder 2"/>
          <p:cNvSpPr>
            <a:spLocks noGrp="1"/>
          </p:cNvSpPr>
          <p:nvPr>
            <p:ph sz="quarter" idx="1"/>
          </p:nvPr>
        </p:nvSpPr>
        <p:spPr/>
        <p:txBody>
          <a:bodyPr/>
          <a:lstStyle/>
          <a:p>
            <a:r>
              <a:rPr lang="en-US" dirty="0"/>
              <a:t>Historically, stock ownership has been a source of high returns.</a:t>
            </a:r>
          </a:p>
          <a:p>
            <a:pPr lvl="1"/>
            <a:r>
              <a:rPr lang="en-US" dirty="0"/>
              <a:t>During the last two centuries, corporate stocks yielded a real rate of return (real means adjusted for inflation) of approximately 7 percent per year, compared to a real rate of return of about 3 percent for bonds</a:t>
            </a:r>
            <a:r>
              <a:rPr lang="en-US" dirty="0" smtClean="0"/>
              <a:t>.</a:t>
            </a:r>
          </a:p>
          <a:p>
            <a:pPr lvl="1"/>
            <a:endParaRPr lang="en-US" dirty="0"/>
          </a:p>
          <a:p>
            <a:r>
              <a:rPr lang="en-US" dirty="0" smtClean="0"/>
              <a:t>Mutual </a:t>
            </a:r>
            <a:r>
              <a:rPr lang="en-US" dirty="0"/>
              <a:t>funds </a:t>
            </a:r>
            <a:r>
              <a:rPr lang="en-US" dirty="0" smtClean="0"/>
              <a:t>provide a low-cost method for small investors to diversify their stock holdings. </a:t>
            </a:r>
          </a:p>
          <a:p>
            <a:pPr lvl="1"/>
            <a:r>
              <a:rPr lang="en-US" b="1" dirty="0" smtClean="0"/>
              <a:t>Equity </a:t>
            </a:r>
            <a:r>
              <a:rPr lang="en-US" b="1" dirty="0"/>
              <a:t>mutual fund:</a:t>
            </a:r>
            <a:r>
              <a:rPr lang="en-US" dirty="0"/>
              <a:t> An entity that pools the funds of investors and uses them to purchase a bundle of stocks</a:t>
            </a:r>
            <a:r>
              <a:rPr lang="en-US" dirty="0" smtClean="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54</a:t>
            </a:fld>
            <a:endParaRPr lang="en-US"/>
          </a:p>
        </p:txBody>
      </p:sp>
    </p:spTree>
    <p:extLst>
      <p:ext uri="{BB962C8B-B14F-4D97-AF65-F5344CB8AC3E}">
        <p14:creationId xmlns:p14="http://schemas.microsoft.com/office/powerpoint/2010/main" val="188762848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Avoid Double Jeopardy</a:t>
            </a:r>
            <a:endParaRPr lang="en-US" dirty="0"/>
          </a:p>
        </p:txBody>
      </p:sp>
      <p:sp>
        <p:nvSpPr>
          <p:cNvPr id="3" name="Content Placeholder 2"/>
          <p:cNvSpPr>
            <a:spLocks noGrp="1"/>
          </p:cNvSpPr>
          <p:nvPr>
            <p:ph sz="quarter" idx="1"/>
          </p:nvPr>
        </p:nvSpPr>
        <p:spPr/>
        <p:txBody>
          <a:bodyPr/>
          <a:lstStyle/>
          <a:p>
            <a:r>
              <a:rPr lang="en-US" dirty="0"/>
              <a:t>Some employers offer </a:t>
            </a:r>
            <a:r>
              <a:rPr lang="en-US" dirty="0" smtClean="0"/>
              <a:t>investment </a:t>
            </a:r>
            <a:r>
              <a:rPr lang="en-US" dirty="0"/>
              <a:t>programs </a:t>
            </a:r>
            <a:r>
              <a:rPr lang="en-US" dirty="0" smtClean="0"/>
              <a:t>that </a:t>
            </a:r>
            <a:r>
              <a:rPr lang="en-US" dirty="0"/>
              <a:t>will match your purchases of </a:t>
            </a:r>
            <a:r>
              <a:rPr lang="en-US" dirty="0" smtClean="0"/>
              <a:t>company stock. If </a:t>
            </a:r>
            <a:r>
              <a:rPr lang="en-US" dirty="0"/>
              <a:t>you have substantial confidence in the company, you may want to take advantage of this offer</a:t>
            </a:r>
            <a:r>
              <a:rPr lang="en-US" dirty="0" smtClean="0"/>
              <a:t>.</a:t>
            </a:r>
          </a:p>
          <a:p>
            <a:r>
              <a:rPr lang="en-US" dirty="0"/>
              <a:t>After a holding period, typically three years, </a:t>
            </a:r>
            <a:r>
              <a:rPr lang="en-US" dirty="0" smtClean="0"/>
              <a:t>you may sell the shares of the company stock and </a:t>
            </a:r>
            <a:r>
              <a:rPr lang="en-US" dirty="0"/>
              <a:t>use the proceeds to undertake other investments. As soon as you are permitted to do so, you should choose this option.</a:t>
            </a:r>
            <a:endParaRPr lang="en-US" dirty="0" smtClean="0"/>
          </a:p>
          <a:p>
            <a:pPr lvl="1"/>
            <a:r>
              <a:rPr lang="en-US" dirty="0" smtClean="0"/>
              <a:t>Failure to sell the company stock, puts you in double jeopardy. You would be beholden to your company both for current employment and retirement income. If your company fails, you would lose both.</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55</a:t>
            </a:fld>
            <a:endParaRPr lang="en-US"/>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87562"/>
          </a:xfrm>
        </p:spPr>
        <p:txBody>
          <a:bodyPr/>
          <a:lstStyle/>
          <a:p>
            <a:r>
              <a:rPr lang="en-US" b="1" dirty="0"/>
              <a:t>Element </a:t>
            </a:r>
            <a:r>
              <a:rPr lang="en-US" b="1" dirty="0" smtClean="0"/>
              <a:t>9.</a:t>
            </a:r>
            <a:r>
              <a:rPr lang="en-US" dirty="0"/>
              <a:t> </a:t>
            </a:r>
            <a:r>
              <a:rPr lang="en-US" dirty="0" smtClean="0"/>
              <a:t>Indexed </a:t>
            </a:r>
            <a:r>
              <a:rPr lang="en-US" dirty="0"/>
              <a:t>equity mutual funds can help you beat the experts without taking excessive risk.</a:t>
            </a:r>
          </a:p>
        </p:txBody>
      </p:sp>
      <p:sp>
        <p:nvSpPr>
          <p:cNvPr id="3" name="Content Placeholder 2"/>
          <p:cNvSpPr>
            <a:spLocks noGrp="1"/>
          </p:cNvSpPr>
          <p:nvPr>
            <p:ph sz="quarter" idx="1"/>
          </p:nvPr>
        </p:nvSpPr>
        <p:spPr>
          <a:xfrm>
            <a:off x="457200" y="2590800"/>
            <a:ext cx="7467600" cy="3883152"/>
          </a:xfrm>
        </p:spPr>
        <p:txBody>
          <a:bodyPr/>
          <a:lstStyle/>
          <a:p>
            <a:endParaRPr lang="en-US"/>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56</a:t>
            </a:fld>
            <a:endParaRPr lang="en-US"/>
          </a:p>
        </p:txBody>
      </p:sp>
    </p:spTree>
    <p:extLst>
      <p:ext uri="{BB962C8B-B14F-4D97-AF65-F5344CB8AC3E}">
        <p14:creationId xmlns:p14="http://schemas.microsoft.com/office/powerpoint/2010/main" val="70293096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The Random Walk Theory</a:t>
            </a:r>
            <a:endParaRPr lang="en-US" dirty="0"/>
          </a:p>
        </p:txBody>
      </p:sp>
      <p:sp>
        <p:nvSpPr>
          <p:cNvPr id="3" name="Content Placeholder 2"/>
          <p:cNvSpPr>
            <a:spLocks noGrp="1"/>
          </p:cNvSpPr>
          <p:nvPr>
            <p:ph sz="quarter" idx="1"/>
          </p:nvPr>
        </p:nvSpPr>
        <p:spPr/>
        <p:txBody>
          <a:bodyPr/>
          <a:lstStyle/>
          <a:p>
            <a:r>
              <a:rPr lang="en-US" dirty="0" smtClean="0"/>
              <a:t>The </a:t>
            </a:r>
            <a:r>
              <a:rPr lang="en-US" b="1" dirty="0" smtClean="0"/>
              <a:t>random walk theory</a:t>
            </a:r>
            <a:r>
              <a:rPr lang="en-US" dirty="0" smtClean="0"/>
              <a:t> indicates:</a:t>
            </a:r>
          </a:p>
          <a:p>
            <a:pPr lvl="1"/>
            <a:r>
              <a:rPr lang="en-US" dirty="0" smtClean="0"/>
              <a:t>Current stock prices reflect the known information about </a:t>
            </a:r>
            <a:r>
              <a:rPr lang="en-US" dirty="0"/>
              <a:t>a</a:t>
            </a:r>
            <a:r>
              <a:rPr lang="en-US" dirty="0" smtClean="0"/>
              <a:t> company.</a:t>
            </a:r>
          </a:p>
          <a:p>
            <a:pPr lvl="1"/>
            <a:r>
              <a:rPr lang="en-US" dirty="0" smtClean="0"/>
              <a:t>Unforeseeable events drive changes in stock prices.</a:t>
            </a:r>
          </a:p>
          <a:p>
            <a:pPr lvl="1"/>
            <a:r>
              <a:rPr lang="en-US" dirty="0" smtClean="0"/>
              <a:t>Since future changes are driven by unforeseen events, no one can persistently pick the winners.</a:t>
            </a:r>
          </a:p>
          <a:p>
            <a:endParaRPr lang="en-US" dirty="0"/>
          </a:p>
          <a:p>
            <a:r>
              <a:rPr lang="en-US" b="1" dirty="0" smtClean="0"/>
              <a:t>Implications of Random Walk Theory:</a:t>
            </a:r>
            <a:r>
              <a:rPr lang="en-US" dirty="0" smtClean="0"/>
              <a:t> The </a:t>
            </a:r>
            <a:r>
              <a:rPr lang="en-US" dirty="0"/>
              <a:t>future movement of stock prices will be determined by surprise occurrences, which will cause prices to change in an unpredictable or random fashion.</a:t>
            </a:r>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57</a:t>
            </a:fld>
            <a:endParaRPr lang="en-US"/>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Two Types of Equity Funds</a:t>
            </a:r>
            <a:endParaRPr lang="en-US" dirty="0"/>
          </a:p>
        </p:txBody>
      </p:sp>
      <p:sp>
        <p:nvSpPr>
          <p:cNvPr id="3" name="Content Placeholder 2"/>
          <p:cNvSpPr>
            <a:spLocks noGrp="1"/>
          </p:cNvSpPr>
          <p:nvPr>
            <p:ph sz="quarter" idx="1"/>
          </p:nvPr>
        </p:nvSpPr>
        <p:spPr>
          <a:xfrm>
            <a:off x="457200" y="1600200"/>
            <a:ext cx="7772400" cy="4873752"/>
          </a:xfrm>
        </p:spPr>
        <p:txBody>
          <a:bodyPr/>
          <a:lstStyle/>
          <a:p>
            <a:r>
              <a:rPr lang="en-US" b="1" dirty="0" smtClean="0"/>
              <a:t>Managed Equity Mutual </a:t>
            </a:r>
            <a:r>
              <a:rPr lang="en-US" b="1" dirty="0"/>
              <a:t>F</a:t>
            </a:r>
            <a:r>
              <a:rPr lang="en-US" b="1" dirty="0" smtClean="0"/>
              <a:t>und</a:t>
            </a:r>
            <a:r>
              <a:rPr lang="en-US" b="1" dirty="0"/>
              <a:t>:</a:t>
            </a:r>
            <a:r>
              <a:rPr lang="en-US" dirty="0"/>
              <a:t> An equity mutual fund that has a portfolio manager </a:t>
            </a:r>
            <a:r>
              <a:rPr lang="en-US" dirty="0" smtClean="0"/>
              <a:t>who </a:t>
            </a:r>
            <a:r>
              <a:rPr lang="en-US" dirty="0"/>
              <a:t>decides </a:t>
            </a:r>
            <a:r>
              <a:rPr lang="en-US" dirty="0" smtClean="0"/>
              <a:t>what </a:t>
            </a:r>
            <a:r>
              <a:rPr lang="en-US" dirty="0"/>
              <a:t>stocks will be held in the fund and when they will be bought or sold. A research staff generally provides support for the fund manager.</a:t>
            </a:r>
          </a:p>
          <a:p>
            <a:r>
              <a:rPr lang="en-US" b="1" dirty="0"/>
              <a:t>I</a:t>
            </a:r>
            <a:r>
              <a:rPr lang="en-US" b="1" dirty="0" smtClean="0"/>
              <a:t>ndexed Equity Mutual Fund</a:t>
            </a:r>
            <a:r>
              <a:rPr lang="en-US" b="1" dirty="0"/>
              <a:t>:</a:t>
            </a:r>
            <a:r>
              <a:rPr lang="en-US" dirty="0"/>
              <a:t> An equity mutual fund that holds a portfolio of stocks that matches </a:t>
            </a:r>
            <a:r>
              <a:rPr lang="en-US" dirty="0" smtClean="0"/>
              <a:t>their </a:t>
            </a:r>
            <a:r>
              <a:rPr lang="en-US" dirty="0"/>
              <a:t>share (or weight) in a broad stock market index such as the S&amp;P 500. The overhead of </a:t>
            </a:r>
            <a:r>
              <a:rPr lang="en-US" dirty="0" smtClean="0"/>
              <a:t>these </a:t>
            </a:r>
            <a:r>
              <a:rPr lang="en-US" dirty="0"/>
              <a:t>funds is usually quite low because their expenses on stock trading and research are low. </a:t>
            </a:r>
            <a:r>
              <a:rPr lang="en-US" dirty="0" smtClean="0"/>
              <a:t>The </a:t>
            </a:r>
            <a:r>
              <a:rPr lang="en-US" dirty="0"/>
              <a:t>value of the mutual fund shares will move up and down along with the index to which the fund is linked.</a:t>
            </a:r>
          </a:p>
          <a:p>
            <a:endParaRPr lang="en-US" sz="2700" dirty="0" smtClean="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58</a:t>
            </a:fld>
            <a:endParaRPr lang="en-US"/>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Indexed Equity Funds vs. Managed Funds</a:t>
            </a:r>
            <a:endParaRPr lang="en-US" dirty="0"/>
          </a:p>
        </p:txBody>
      </p:sp>
      <p:sp>
        <p:nvSpPr>
          <p:cNvPr id="3" name="Content Placeholder 2"/>
          <p:cNvSpPr>
            <a:spLocks noGrp="1"/>
          </p:cNvSpPr>
          <p:nvPr>
            <p:ph sz="quarter" idx="1"/>
          </p:nvPr>
        </p:nvSpPr>
        <p:spPr>
          <a:xfrm>
            <a:off x="304800" y="1447800"/>
            <a:ext cx="7772400" cy="5026152"/>
          </a:xfrm>
        </p:spPr>
        <p:txBody>
          <a:bodyPr/>
          <a:lstStyle/>
          <a:p>
            <a:r>
              <a:rPr lang="en-US" b="1" dirty="0" smtClean="0"/>
              <a:t>Managed funds:</a:t>
            </a:r>
            <a:r>
              <a:rPr lang="en-US" dirty="0" smtClean="0"/>
              <a:t> administrative costs are generally high because of (a) the costs of employing a research staff and (b) the costs associated with a high volume of stock trading. </a:t>
            </a:r>
          </a:p>
          <a:p>
            <a:r>
              <a:rPr lang="en-US" b="1" dirty="0" smtClean="0"/>
              <a:t>Indexed funds:</a:t>
            </a:r>
            <a:r>
              <a:rPr lang="en-US" dirty="0" smtClean="0"/>
              <a:t> administrative costs are lower than managed funds because (a) there are no costs of employing a research staff and (b) the volume of stock trading is low.</a:t>
            </a:r>
          </a:p>
          <a:p>
            <a:pPr lvl="1"/>
            <a:r>
              <a:rPr lang="en-US" dirty="0" smtClean="0"/>
              <a:t>Thus, a larger share of the investor’s funds are channeled into stock investments.</a:t>
            </a:r>
          </a:p>
          <a:p>
            <a:r>
              <a:rPr lang="en-US" dirty="0"/>
              <a:t>An equity mutual fund indexed to a broad stock market indicator such as the S&amp;P 500 will earn approximately the average stock market return for its shareholders.</a:t>
            </a:r>
            <a:endParaRPr lang="en-US" dirty="0" smtClean="0"/>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59</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on T</a:t>
            </a:r>
            <a:r>
              <a:rPr lang="en-US" dirty="0" smtClean="0"/>
              <a:t>he </a:t>
            </a:r>
            <a:r>
              <a:rPr lang="en-US" dirty="0"/>
              <a:t>I</a:t>
            </a:r>
            <a:r>
              <a:rPr lang="en-US" dirty="0" smtClean="0"/>
              <a:t>mportance </a:t>
            </a:r>
            <a:r>
              <a:rPr lang="en-US" dirty="0"/>
              <a:t>of </a:t>
            </a:r>
            <a:r>
              <a:rPr lang="en-US" dirty="0" smtClean="0"/>
              <a:t>Money </a:t>
            </a:r>
            <a:r>
              <a:rPr lang="en-US" dirty="0"/>
              <a:t>and </a:t>
            </a:r>
            <a:r>
              <a:rPr lang="en-US" dirty="0" smtClean="0"/>
              <a:t>Wealth</a:t>
            </a:r>
            <a:endParaRPr lang="en-US" dirty="0"/>
          </a:p>
        </p:txBody>
      </p:sp>
      <p:sp>
        <p:nvSpPr>
          <p:cNvPr id="3" name="Content Placeholder 2"/>
          <p:cNvSpPr>
            <a:spLocks noGrp="1"/>
          </p:cNvSpPr>
          <p:nvPr>
            <p:ph sz="quarter" idx="1"/>
          </p:nvPr>
        </p:nvSpPr>
        <p:spPr/>
        <p:txBody>
          <a:bodyPr/>
          <a:lstStyle/>
          <a:p>
            <a:r>
              <a:rPr lang="en-US" dirty="0" smtClean="0"/>
              <a:t>There </a:t>
            </a:r>
            <a:r>
              <a:rPr lang="en-US" dirty="0"/>
              <a:t>is more to a good life than making money. When it comes to happiness, nonfinancial assets </a:t>
            </a:r>
            <a:r>
              <a:rPr lang="en-US" dirty="0" smtClean="0"/>
              <a:t>such </a:t>
            </a:r>
            <a:r>
              <a:rPr lang="en-US" dirty="0"/>
              <a:t>as a good marriage, family, friends, </a:t>
            </a:r>
            <a:r>
              <a:rPr lang="en-US" dirty="0" smtClean="0"/>
              <a:t>fulfilling </a:t>
            </a:r>
            <a:r>
              <a:rPr lang="en-US" dirty="0"/>
              <a:t>work, religious convictions, and enjoyable hobbies are </a:t>
            </a:r>
            <a:r>
              <a:rPr lang="en-US" dirty="0" smtClean="0"/>
              <a:t>more </a:t>
            </a:r>
            <a:r>
              <a:rPr lang="en-US" dirty="0"/>
              <a:t>important than money.  </a:t>
            </a:r>
          </a:p>
          <a:p>
            <a:pPr lvl="1"/>
            <a:endParaRPr lang="en-US" dirty="0" smtClean="0"/>
          </a:p>
          <a:p>
            <a:r>
              <a:rPr lang="en-US" dirty="0" smtClean="0"/>
              <a:t>However</a:t>
            </a:r>
            <a:r>
              <a:rPr lang="en-US" dirty="0"/>
              <a:t>, there is nothing wrong </a:t>
            </a:r>
            <a:r>
              <a:rPr lang="en-US" dirty="0" smtClean="0"/>
              <a:t>with a desire </a:t>
            </a:r>
            <a:r>
              <a:rPr lang="en-US" dirty="0"/>
              <a:t>to make more money and spend it wisely. No matter what our objectives in life, they are easier to achieve if we have </a:t>
            </a:r>
            <a:r>
              <a:rPr lang="en-US" dirty="0" smtClean="0"/>
              <a:t>higher earnings, less debt, </a:t>
            </a:r>
            <a:r>
              <a:rPr lang="en-US" dirty="0"/>
              <a:t>and more wealth. </a:t>
            </a:r>
            <a:r>
              <a:rPr lang="en-US" dirty="0" smtClean="0"/>
              <a:t>Thus, </a:t>
            </a:r>
            <a:r>
              <a:rPr lang="en-US" dirty="0"/>
              <a:t>all of us have an incentive to improve our financial decision-making.</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a:t>
            </a:fld>
            <a:endParaRPr lang="en-US"/>
          </a:p>
        </p:txBody>
      </p:sp>
    </p:spTree>
    <p:extLst>
      <p:ext uri="{BB962C8B-B14F-4D97-AF65-F5344CB8AC3E}">
        <p14:creationId xmlns:p14="http://schemas.microsoft.com/office/powerpoint/2010/main" val="6076724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Indexed Equity Funds vs. Managed Funds continued…</a:t>
            </a:r>
            <a:endParaRPr lang="en-US" dirty="0"/>
          </a:p>
        </p:txBody>
      </p:sp>
      <p:sp>
        <p:nvSpPr>
          <p:cNvPr id="3" name="Content Placeholder 2"/>
          <p:cNvSpPr>
            <a:spLocks noGrp="1"/>
          </p:cNvSpPr>
          <p:nvPr>
            <p:ph sz="quarter" idx="1"/>
          </p:nvPr>
        </p:nvSpPr>
        <p:spPr>
          <a:xfrm>
            <a:off x="304800" y="1447800"/>
            <a:ext cx="7772400" cy="5026152"/>
          </a:xfrm>
        </p:spPr>
        <p:txBody>
          <a:bodyPr/>
          <a:lstStyle/>
          <a:p>
            <a:r>
              <a:rPr lang="en-US" dirty="0" smtClean="0"/>
              <a:t>Historically, the average long-term yield of indexed equity funds has been higher than that of managed funds. This </a:t>
            </a:r>
            <a:r>
              <a:rPr lang="en-US" dirty="0"/>
              <a:t>is not surprising because, as the random walk theory indicates, not even the experts will be able to forecast consistently the future direction of stock prices with any degree of accuracy. </a:t>
            </a:r>
          </a:p>
          <a:p>
            <a:pPr lvl="1"/>
            <a:r>
              <a:rPr lang="en-US" dirty="0" smtClean="0"/>
              <a:t>Over a typical decade, index funds tied to the S&amp;P </a:t>
            </a:r>
            <a:r>
              <a:rPr lang="en-US" dirty="0"/>
              <a:t>500 </a:t>
            </a:r>
            <a:r>
              <a:rPr lang="en-US" dirty="0" smtClean="0"/>
              <a:t>have </a:t>
            </a:r>
            <a:r>
              <a:rPr lang="en-US" dirty="0"/>
              <a:t>yielded a higher return than 85 percent of the actively managed </a:t>
            </a:r>
            <a:r>
              <a:rPr lang="en-US" dirty="0" smtClean="0"/>
              <a:t>funds.</a:t>
            </a:r>
          </a:p>
          <a:p>
            <a:pPr lvl="1"/>
            <a:endParaRPr lang="en-US" dirty="0" smtClean="0"/>
          </a:p>
          <a:p>
            <a:pPr lvl="1"/>
            <a:r>
              <a:rPr lang="en-US" dirty="0" smtClean="0"/>
              <a:t>Over twenty-year </a:t>
            </a:r>
            <a:r>
              <a:rPr lang="en-US" dirty="0"/>
              <a:t>periods, </a:t>
            </a:r>
            <a:r>
              <a:rPr lang="en-US" dirty="0" smtClean="0"/>
              <a:t>the index funds have outperformed </a:t>
            </a:r>
            <a:r>
              <a:rPr lang="en-US" dirty="0"/>
              <a:t>about 98 percent of the actively managed funds.</a:t>
            </a:r>
          </a:p>
          <a:p>
            <a:endParaRPr lang="en-US"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60</a:t>
            </a:fld>
            <a:endParaRPr lang="en-US"/>
          </a:p>
        </p:txBody>
      </p:sp>
    </p:spTree>
    <p:extLst>
      <p:ext uri="{BB962C8B-B14F-4D97-AF65-F5344CB8AC3E}">
        <p14:creationId xmlns:p14="http://schemas.microsoft.com/office/powerpoint/2010/main" val="263015843"/>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Returns and the Long-Run</a:t>
            </a:r>
            <a:endParaRPr lang="en-US" dirty="0"/>
          </a:p>
        </p:txBody>
      </p:sp>
      <p:sp>
        <p:nvSpPr>
          <p:cNvPr id="3" name="Content Placeholder 2"/>
          <p:cNvSpPr>
            <a:spLocks noGrp="1"/>
          </p:cNvSpPr>
          <p:nvPr>
            <p:ph sz="quarter" idx="1"/>
          </p:nvPr>
        </p:nvSpPr>
        <p:spPr>
          <a:xfrm>
            <a:off x="457200" y="1600200"/>
            <a:ext cx="3429000" cy="4857690"/>
          </a:xfrm>
        </p:spPr>
        <p:txBody>
          <a:bodyPr/>
          <a:lstStyle/>
          <a:p>
            <a:r>
              <a:rPr lang="en-US" sz="2200" dirty="0" smtClean="0"/>
              <a:t>This exhibit shows the highest and lowest average annual returns of the S&amp;P 500 for various time intervals.</a:t>
            </a:r>
          </a:p>
          <a:p>
            <a:endParaRPr lang="en-US" sz="2200" dirty="0" smtClean="0"/>
          </a:p>
          <a:p>
            <a:r>
              <a:rPr lang="en-US" sz="2200" dirty="0" smtClean="0"/>
              <a:t>When </a:t>
            </a:r>
            <a:r>
              <a:rPr lang="en-US" sz="2200" dirty="0"/>
              <a:t>held over a lengthy period of time</a:t>
            </a:r>
            <a:r>
              <a:rPr lang="en-US" sz="2200" dirty="0" smtClean="0"/>
              <a:t>, this </a:t>
            </a:r>
            <a:r>
              <a:rPr lang="en-US" sz="2200" dirty="0"/>
              <a:t>diverse holding of stocks has historically yielded both a high and relatively stable rate of return</a:t>
            </a:r>
            <a:r>
              <a:rPr lang="en-US" sz="2200" dirty="0" smtClean="0"/>
              <a:t>.</a:t>
            </a:r>
            <a:endParaRPr lang="en-US" sz="2200"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61</a:t>
            </a:fld>
            <a:endParaRPr lang="en-US"/>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816" b="26570"/>
          <a:stretch/>
        </p:blipFill>
        <p:spPr>
          <a:xfrm>
            <a:off x="3886200" y="1859220"/>
            <a:ext cx="4633448" cy="3474720"/>
          </a:xfrm>
          <a:prstGeom prst="roundRect">
            <a:avLst>
              <a:gd name="adj" fmla="val 4264"/>
            </a:avLst>
          </a:prstGeom>
          <a:ln>
            <a:solidFill>
              <a:schemeClr val="tx1"/>
            </a:solidFill>
          </a:ln>
          <a:effectLst>
            <a:outerShdw blurRad="50800" dist="76200" dir="2700000" algn="tl" rotWithShape="0">
              <a:prstClr val="black">
                <a:alpha val="40000"/>
              </a:prstClr>
            </a:outerShdw>
          </a:effectLst>
        </p:spPr>
      </p:pic>
      <p:sp>
        <p:nvSpPr>
          <p:cNvPr id="7" name="TextBox 6"/>
          <p:cNvSpPr txBox="1"/>
          <p:nvPr/>
        </p:nvSpPr>
        <p:spPr>
          <a:xfrm>
            <a:off x="2144927" y="6457890"/>
            <a:ext cx="5245347" cy="400110"/>
          </a:xfrm>
          <a:prstGeom prst="rect">
            <a:avLst/>
          </a:prstGeom>
          <a:noFill/>
        </p:spPr>
        <p:txBody>
          <a:bodyPr wrap="none" rtlCol="0">
            <a:spAutoFit/>
          </a:bodyPr>
          <a:lstStyle/>
          <a:p>
            <a:r>
              <a:rPr lang="en-US" sz="1000" dirty="0" smtClean="0"/>
              <a:t>Source: </a:t>
            </a:r>
            <a:r>
              <a:rPr lang="en-US" sz="1000" dirty="0" err="1" smtClean="0"/>
              <a:t>Linqun</a:t>
            </a:r>
            <a:r>
              <a:rPr lang="en-US" sz="1000" dirty="0" smtClean="0"/>
              <a:t> Liu, Andrew J. </a:t>
            </a:r>
            <a:r>
              <a:rPr lang="en-US" sz="1000" dirty="0" err="1"/>
              <a:t>R</a:t>
            </a:r>
            <a:r>
              <a:rPr lang="en-US" sz="1000" dirty="0" err="1" smtClean="0"/>
              <a:t>ettenmaier</a:t>
            </a:r>
            <a:r>
              <a:rPr lang="en-US" sz="1000" dirty="0" smtClean="0"/>
              <a:t>, and </a:t>
            </a:r>
            <a:r>
              <a:rPr lang="en-US" sz="1000" dirty="0" err="1" smtClean="0"/>
              <a:t>Zijun</a:t>
            </a:r>
            <a:r>
              <a:rPr lang="en-US" sz="1000" dirty="0" smtClean="0"/>
              <a:t> Wang, “Social Security and Market </a:t>
            </a:r>
          </a:p>
          <a:p>
            <a:r>
              <a:rPr lang="en-US" sz="1000" dirty="0" smtClean="0"/>
              <a:t>Risk,” National Center for Policy Analysis Working Paper Number 244 (July 2001).</a:t>
            </a:r>
            <a:endParaRPr lang="en-US" sz="1000" dirty="0"/>
          </a:p>
        </p:txBody>
      </p:sp>
    </p:spTree>
    <p:extLst>
      <p:ext uri="{BB962C8B-B14F-4D97-AF65-F5344CB8AC3E}">
        <p14:creationId xmlns:p14="http://schemas.microsoft.com/office/powerpoint/2010/main" val="1516163686"/>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Returns and the Long-Run</a:t>
            </a:r>
          </a:p>
        </p:txBody>
      </p:sp>
      <p:sp>
        <p:nvSpPr>
          <p:cNvPr id="3" name="Content Placeholder 2"/>
          <p:cNvSpPr>
            <a:spLocks noGrp="1"/>
          </p:cNvSpPr>
          <p:nvPr>
            <p:ph sz="quarter" idx="1"/>
          </p:nvPr>
        </p:nvSpPr>
        <p:spPr/>
        <p:txBody>
          <a:bodyPr/>
          <a:lstStyle/>
          <a:p>
            <a:r>
              <a:rPr lang="en-US" dirty="0" smtClean="0"/>
              <a:t>As the previous exhibit indicates, the highest and lowest returns on </a:t>
            </a:r>
            <a:r>
              <a:rPr lang="en-US" dirty="0"/>
              <a:t>stocks converge as the length of the investment period increases. </a:t>
            </a:r>
          </a:p>
          <a:p>
            <a:pPr lvl="1"/>
            <a:r>
              <a:rPr lang="en-US" dirty="0"/>
              <a:t>When a </a:t>
            </a:r>
            <a:r>
              <a:rPr lang="en-US" dirty="0" smtClean="0"/>
              <a:t>35-year </a:t>
            </a:r>
            <a:r>
              <a:rPr lang="en-US" dirty="0"/>
              <a:t>period is considered, the compound annual </a:t>
            </a:r>
            <a:r>
              <a:rPr lang="en-US" dirty="0" smtClean="0"/>
              <a:t>rate of return </a:t>
            </a:r>
            <a:r>
              <a:rPr lang="en-US" dirty="0"/>
              <a:t>for the </a:t>
            </a:r>
            <a:r>
              <a:rPr lang="en-US" dirty="0" smtClean="0"/>
              <a:t>highest 35 </a:t>
            </a:r>
            <a:r>
              <a:rPr lang="en-US" dirty="0"/>
              <a:t>years between 1871 and </a:t>
            </a:r>
            <a:r>
              <a:rPr lang="en-US" dirty="0" smtClean="0"/>
              <a:t>2015 </a:t>
            </a:r>
            <a:r>
              <a:rPr lang="en-US" dirty="0"/>
              <a:t>was 9.5 percent, compared to 2.7 percent for the </a:t>
            </a:r>
            <a:r>
              <a:rPr lang="en-US" dirty="0" smtClean="0"/>
              <a:t>lowest 35 </a:t>
            </a:r>
            <a:r>
              <a:rPr lang="en-US" dirty="0"/>
              <a:t>years.</a:t>
            </a:r>
          </a:p>
          <a:p>
            <a:pPr lvl="1"/>
            <a:r>
              <a:rPr lang="en-US" dirty="0" smtClean="0"/>
              <a:t>The </a:t>
            </a:r>
            <a:r>
              <a:rPr lang="en-US" dirty="0"/>
              <a:t>annual real return of stocks during the worst-case scenario was about the same as the real return for bonds.  </a:t>
            </a:r>
          </a:p>
          <a:p>
            <a:r>
              <a:rPr lang="en-US" dirty="0" smtClean="0"/>
              <a:t>When </a:t>
            </a:r>
            <a:r>
              <a:rPr lang="en-US" dirty="0"/>
              <a:t>held over a lengthy time period, </a:t>
            </a:r>
            <a:r>
              <a:rPr lang="en-US" dirty="0" smtClean="0"/>
              <a:t>the </a:t>
            </a:r>
            <a:r>
              <a:rPr lang="en-US" dirty="0"/>
              <a:t>high and relatively stable return </a:t>
            </a:r>
            <a:r>
              <a:rPr lang="en-US" dirty="0" smtClean="0"/>
              <a:t>of stocks makes them particularly </a:t>
            </a:r>
            <a:r>
              <a:rPr lang="en-US" dirty="0"/>
              <a:t>attractive </a:t>
            </a:r>
            <a:r>
              <a:rPr lang="en-US" dirty="0" smtClean="0"/>
              <a:t>as a retirement investment.</a:t>
            </a:r>
            <a:endParaRPr lang="en-US"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62</a:t>
            </a:fld>
            <a:endParaRPr lang="en-US"/>
          </a:p>
        </p:txBody>
      </p:sp>
    </p:spTree>
    <p:extLst>
      <p:ext uri="{BB962C8B-B14F-4D97-AF65-F5344CB8AC3E}">
        <p14:creationId xmlns:p14="http://schemas.microsoft.com/office/powerpoint/2010/main" val="1135403096"/>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14: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a:t>What is compound interest? How does compound interest affect the importance of starting a saving and investment program at an early age? </a:t>
            </a:r>
            <a:r>
              <a:rPr lang="en-US" dirty="0" smtClean="0"/>
              <a:t>Explain.</a:t>
            </a:r>
          </a:p>
          <a:p>
            <a:pPr marL="457200" indent="-457200">
              <a:buFont typeface="+mj-lt"/>
              <a:buAutoNum type="arabicPeriod"/>
            </a:pPr>
            <a:endParaRPr lang="en-US" dirty="0" smtClean="0"/>
          </a:p>
          <a:p>
            <a:pPr marL="457200" indent="-457200">
              <a:buFont typeface="+mj-lt"/>
              <a:buAutoNum type="arabicPeriod"/>
            </a:pPr>
            <a:r>
              <a:rPr lang="en-US" dirty="0" smtClean="0"/>
              <a:t>Historically</a:t>
            </a:r>
            <a:r>
              <a:rPr lang="en-US" dirty="0"/>
              <a:t>, stocks have earned a higher rate of return than bonds. What is the primary reason why this has been the case</a:t>
            </a:r>
            <a:r>
              <a:rPr lang="en-US" dirty="0" smtClean="0"/>
              <a:t>?</a:t>
            </a:r>
          </a:p>
          <a:p>
            <a:pPr marL="457200" indent="-457200">
              <a:buFont typeface="+mj-lt"/>
              <a:buAutoNum type="arabicPeriod"/>
            </a:pPr>
            <a:endParaRPr lang="en-US" dirty="0" smtClean="0"/>
          </a:p>
          <a:p>
            <a:pPr marL="457200" indent="-457200">
              <a:buFont typeface="+mj-lt"/>
              <a:buAutoNum type="arabicPeriod"/>
            </a:pPr>
            <a:r>
              <a:rPr lang="en-US" dirty="0"/>
              <a:t>What are the implications of the random walk theory of stock prices with regard to the ability of “experts” to forecast accurately the future direction of stock prices?</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63</a:t>
            </a:fld>
            <a:endParaRPr lang="en-US"/>
          </a:p>
        </p:txBody>
      </p:sp>
    </p:spTree>
    <p:extLst>
      <p:ext uri="{BB962C8B-B14F-4D97-AF65-F5344CB8AC3E}">
        <p14:creationId xmlns:p14="http://schemas.microsoft.com/office/powerpoint/2010/main" val="2024625223"/>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14: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4"/>
            </a:pPr>
            <a:r>
              <a:rPr lang="en-US" dirty="0"/>
              <a:t>If Microsoft constitutes a sizeable share of your current stock holdings, the purchase of which of the following stocks would provide you with the greatest increase in diversification and reduction in risk?</a:t>
            </a:r>
          </a:p>
          <a:p>
            <a:pPr marL="823913" lvl="1" indent="-457200">
              <a:buFont typeface="+mj-lt"/>
              <a:buAutoNum type="alphaLcParenR"/>
            </a:pPr>
            <a:r>
              <a:rPr lang="en-US" dirty="0"/>
              <a:t>Lowe’s Home </a:t>
            </a:r>
            <a:r>
              <a:rPr lang="en-US" dirty="0" smtClean="0"/>
              <a:t>Improvement</a:t>
            </a:r>
          </a:p>
          <a:p>
            <a:pPr marL="823913" lvl="1" indent="-457200">
              <a:buFont typeface="+mj-lt"/>
              <a:buAutoNum type="alphaLcParenR"/>
            </a:pPr>
            <a:r>
              <a:rPr lang="en-US" dirty="0" smtClean="0"/>
              <a:t>Apple Computer</a:t>
            </a:r>
          </a:p>
          <a:p>
            <a:pPr marL="823913" lvl="1" indent="-457200">
              <a:buFont typeface="+mj-lt"/>
              <a:buAutoNum type="alphaLcParenR"/>
            </a:pPr>
            <a:r>
              <a:rPr lang="en-US" dirty="0" smtClean="0"/>
              <a:t>Google</a:t>
            </a:r>
          </a:p>
          <a:p>
            <a:pPr marL="823913" lvl="1" indent="-457200">
              <a:buFont typeface="+mj-lt"/>
              <a:buAutoNum type="alphaLcParenR"/>
            </a:pPr>
            <a:r>
              <a:rPr lang="en-US" dirty="0" smtClean="0"/>
              <a:t>Dell Computers</a:t>
            </a:r>
          </a:p>
          <a:p>
            <a:pPr marL="823913" lvl="1" indent="-457200">
              <a:buFont typeface="+mj-lt"/>
              <a:buAutoNum type="alphaLcParenR"/>
            </a:pPr>
            <a:endParaRPr lang="en-US" dirty="0" smtClean="0"/>
          </a:p>
          <a:p>
            <a:pPr lvl="1"/>
            <a:r>
              <a:rPr lang="en-US" dirty="0" smtClean="0"/>
              <a:t>Answer</a:t>
            </a:r>
            <a:r>
              <a:rPr lang="en-US" dirty="0"/>
              <a:t>: </a:t>
            </a:r>
            <a:r>
              <a:rPr lang="en-US" dirty="0" smtClean="0"/>
              <a:t>Lowe’s</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64</a:t>
            </a:fld>
            <a:endParaRPr lang="en-US"/>
          </a:p>
        </p:txBody>
      </p:sp>
    </p:spTree>
    <p:extLst>
      <p:ext uri="{BB962C8B-B14F-4D97-AF65-F5344CB8AC3E}">
        <p14:creationId xmlns:p14="http://schemas.microsoft.com/office/powerpoint/2010/main" val="1813188091"/>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a:t>
            </a:r>
            <a:r>
              <a:rPr lang="en-US" dirty="0" smtClean="0"/>
              <a:t>15</a:t>
            </a:r>
            <a:r>
              <a:rPr lang="en-US" dirty="0"/>
              <a:t>: Wealth and </a:t>
            </a:r>
            <a:r>
              <a:rPr lang="en-US" dirty="0" smtClean="0"/>
              <a:t>Transitions </a:t>
            </a:r>
            <a:r>
              <a:rPr lang="en-US" dirty="0"/>
              <a:t>of </a:t>
            </a:r>
            <a:r>
              <a:rPr lang="en-US" dirty="0" smtClean="0"/>
              <a:t>Life</a:t>
            </a:r>
            <a:endParaRPr lang="en-US" dirty="0"/>
          </a:p>
        </p:txBody>
      </p:sp>
      <p:sp>
        <p:nvSpPr>
          <p:cNvPr id="3" name="Content Placeholder 2"/>
          <p:cNvSpPr>
            <a:spLocks noGrp="1"/>
          </p:cNvSpPr>
          <p:nvPr>
            <p:ph sz="quarter" idx="1"/>
          </p:nvPr>
        </p:nvSpPr>
        <p:spPr/>
        <p:txBody>
          <a:bodyPr/>
          <a:lstStyle/>
          <a:p>
            <a:r>
              <a:rPr lang="en-US" dirty="0" smtClean="0"/>
              <a:t>CSE Part 4, Elements 10, 11, and 12</a:t>
            </a:r>
          </a:p>
          <a:p>
            <a:r>
              <a:rPr lang="en-US" dirty="0" smtClean="0"/>
              <a:t>Concepts Covered:</a:t>
            </a:r>
          </a:p>
          <a:p>
            <a:pPr lvl="1"/>
            <a:r>
              <a:rPr lang="en-US" dirty="0"/>
              <a:t>Risk and insurance </a:t>
            </a:r>
          </a:p>
          <a:p>
            <a:pPr lvl="1"/>
            <a:r>
              <a:rPr lang="en-US" dirty="0"/>
              <a:t>Risk and investments</a:t>
            </a:r>
          </a:p>
          <a:p>
            <a:pPr lvl="1"/>
            <a:r>
              <a:rPr lang="en-US" dirty="0"/>
              <a:t>Portfolio adjustments and phases of </a:t>
            </a:r>
            <a:r>
              <a:rPr lang="en-US" dirty="0" smtClean="0"/>
              <a:t>life</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65</a:t>
            </a:fld>
            <a:endParaRPr lang="en-US"/>
          </a:p>
        </p:txBody>
      </p:sp>
    </p:spTree>
    <p:extLst>
      <p:ext uri="{BB962C8B-B14F-4D97-AF65-F5344CB8AC3E}">
        <p14:creationId xmlns:p14="http://schemas.microsoft.com/office/powerpoint/2010/main" val="181615495"/>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lstStyle/>
          <a:p>
            <a:r>
              <a:rPr lang="en-US" b="1" dirty="0"/>
              <a:t>Element </a:t>
            </a:r>
            <a:r>
              <a:rPr lang="en-US" b="1" dirty="0" smtClean="0"/>
              <a:t>10.</a:t>
            </a:r>
            <a:r>
              <a:rPr lang="en-US" dirty="0"/>
              <a:t> </a:t>
            </a:r>
            <a:r>
              <a:rPr lang="en-US" dirty="0" smtClean="0"/>
              <a:t>Invest </a:t>
            </a:r>
            <a:r>
              <a:rPr lang="en-US" dirty="0"/>
              <a:t>in stocks for long-run objectives, but as the need for money approaches, increase the proportion of bonds.</a:t>
            </a:r>
          </a:p>
        </p:txBody>
      </p:sp>
      <p:sp>
        <p:nvSpPr>
          <p:cNvPr id="3" name="Content Placeholder 2"/>
          <p:cNvSpPr>
            <a:spLocks noGrp="1"/>
          </p:cNvSpPr>
          <p:nvPr>
            <p:ph sz="quarter" idx="1"/>
          </p:nvPr>
        </p:nvSpPr>
        <p:spPr>
          <a:xfrm>
            <a:off x="457200" y="3048000"/>
            <a:ext cx="7467600" cy="3425952"/>
          </a:xfrm>
        </p:spPr>
        <p:txBody>
          <a:bodyPr/>
          <a:lstStyle/>
          <a:p>
            <a:r>
              <a:rPr lang="en-US" dirty="0" smtClean="0"/>
              <a:t>Strategic Plan:</a:t>
            </a:r>
          </a:p>
          <a:p>
            <a:pPr lvl="1"/>
            <a:r>
              <a:rPr lang="en-US" dirty="0"/>
              <a:t>Start saving for retirement </a:t>
            </a:r>
            <a:r>
              <a:rPr lang="en-US" dirty="0" smtClean="0"/>
              <a:t>early.</a:t>
            </a:r>
          </a:p>
          <a:p>
            <a:pPr lvl="1"/>
            <a:r>
              <a:rPr lang="en-US" dirty="0"/>
              <a:t>S</a:t>
            </a:r>
            <a:r>
              <a:rPr lang="en-US" dirty="0" smtClean="0"/>
              <a:t>tay </a:t>
            </a:r>
            <a:r>
              <a:rPr lang="en-US" dirty="0"/>
              <a:t>with diversified portfolios of stocks until the need for </a:t>
            </a:r>
            <a:r>
              <a:rPr lang="en-US" dirty="0" smtClean="0"/>
              <a:t>retirement funds approaches.</a:t>
            </a:r>
          </a:p>
          <a:p>
            <a:pPr lvl="1"/>
            <a:r>
              <a:rPr lang="en-US" dirty="0"/>
              <a:t>T</a:t>
            </a:r>
            <a:r>
              <a:rPr lang="en-US" dirty="0" smtClean="0"/>
              <a:t>ake </a:t>
            </a:r>
            <a:r>
              <a:rPr lang="en-US" dirty="0"/>
              <a:t>advantage of the favorable tax treatment provided for retirement plans.</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66</a:t>
            </a:fld>
            <a:endParaRPr lang="en-US"/>
          </a:p>
        </p:txBody>
      </p:sp>
    </p:spTree>
    <p:extLst>
      <p:ext uri="{BB962C8B-B14F-4D97-AF65-F5344CB8AC3E}">
        <p14:creationId xmlns:p14="http://schemas.microsoft.com/office/powerpoint/2010/main" val="2095683479"/>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Associated With Bonds</a:t>
            </a:r>
            <a:endParaRPr lang="en-US" dirty="0"/>
          </a:p>
        </p:txBody>
      </p:sp>
      <p:sp>
        <p:nvSpPr>
          <p:cNvPr id="3" name="Content Placeholder 2"/>
          <p:cNvSpPr>
            <a:spLocks noGrp="1"/>
          </p:cNvSpPr>
          <p:nvPr>
            <p:ph sz="quarter" idx="1"/>
          </p:nvPr>
        </p:nvSpPr>
        <p:spPr/>
        <p:txBody>
          <a:bodyPr/>
          <a:lstStyle/>
          <a:p>
            <a:r>
              <a:rPr lang="en-US" dirty="0" smtClean="0"/>
              <a:t>Two major types of risk accompany bonds.</a:t>
            </a:r>
          </a:p>
          <a:p>
            <a:pPr marL="823913" lvl="1" indent="-457200">
              <a:buFont typeface="+mj-lt"/>
              <a:buAutoNum type="arabicPeriod"/>
            </a:pPr>
            <a:r>
              <a:rPr lang="en-US" b="1" dirty="0"/>
              <a:t>Inflation risk:</a:t>
            </a:r>
            <a:r>
              <a:rPr lang="en-US" dirty="0"/>
              <a:t> </a:t>
            </a:r>
            <a:r>
              <a:rPr lang="en-US" dirty="0" smtClean="0"/>
              <a:t>Unexpected </a:t>
            </a:r>
            <a:r>
              <a:rPr lang="en-US" dirty="0"/>
              <a:t>inflation erodes the purchasing power of the face value of the bond and the earned interest.  </a:t>
            </a:r>
          </a:p>
          <a:p>
            <a:pPr lvl="2"/>
            <a:r>
              <a:rPr lang="en-US" dirty="0"/>
              <a:t>Treasury Inflation Protected Securities (TIPS) help protect against this risk</a:t>
            </a:r>
            <a:r>
              <a:rPr lang="en-US" dirty="0" smtClean="0"/>
              <a:t>.</a:t>
            </a:r>
          </a:p>
          <a:p>
            <a:pPr lvl="2"/>
            <a:endParaRPr lang="en-US" dirty="0" smtClean="0"/>
          </a:p>
          <a:p>
            <a:pPr marL="823913" lvl="1" indent="-457200">
              <a:buFont typeface="+mj-lt"/>
              <a:buAutoNum type="arabicPeriod"/>
            </a:pPr>
            <a:r>
              <a:rPr lang="en-US" b="1" dirty="0"/>
              <a:t>Interest rate risk:</a:t>
            </a:r>
            <a:r>
              <a:rPr lang="en-US" dirty="0"/>
              <a:t> </a:t>
            </a:r>
            <a:r>
              <a:rPr lang="en-US" dirty="0" smtClean="0"/>
              <a:t>Unexpected </a:t>
            </a:r>
            <a:r>
              <a:rPr lang="en-US" dirty="0"/>
              <a:t>increases in the interest rate reduce the value of outstanding bonds.  </a:t>
            </a:r>
          </a:p>
          <a:p>
            <a:pPr lvl="2"/>
            <a:r>
              <a:rPr lang="en-US" dirty="0"/>
              <a:t>This risk increases with the length of time to maturity.</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67</a:t>
            </a:fld>
            <a:endParaRPr lang="en-US"/>
          </a:p>
        </p:txBody>
      </p:sp>
    </p:spTree>
    <p:extLst>
      <p:ext uri="{BB962C8B-B14F-4D97-AF65-F5344CB8AC3E}">
        <p14:creationId xmlns:p14="http://schemas.microsoft.com/office/powerpoint/2010/main" val="1709178288"/>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Shift to Bonds as Retirement Approaches</a:t>
            </a:r>
            <a:endParaRPr lang="en-US" dirty="0"/>
          </a:p>
        </p:txBody>
      </p:sp>
      <p:sp>
        <p:nvSpPr>
          <p:cNvPr id="3" name="Content Placeholder 2"/>
          <p:cNvSpPr>
            <a:spLocks noGrp="1"/>
          </p:cNvSpPr>
          <p:nvPr>
            <p:ph sz="quarter" idx="1"/>
          </p:nvPr>
        </p:nvSpPr>
        <p:spPr/>
        <p:txBody>
          <a:bodyPr/>
          <a:lstStyle/>
          <a:p>
            <a:r>
              <a:rPr lang="en-US" dirty="0"/>
              <a:t>For short time periods, such as five years or less, the return on bonds is generally less volatile than stocks.</a:t>
            </a:r>
          </a:p>
          <a:p>
            <a:endParaRPr lang="en-US" dirty="0" smtClean="0"/>
          </a:p>
          <a:p>
            <a:r>
              <a:rPr lang="en-US" dirty="0" smtClean="0"/>
              <a:t>Transfer funds in a diversified portfolio gradually from stocks to bonds as you approach retirement, thus reducing your vulnerability to volatile changes in the stock market.</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68</a:t>
            </a:fld>
            <a:endParaRPr lang="en-US"/>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a:t>
            </a:r>
            <a:r>
              <a:rPr lang="en-US" dirty="0"/>
              <a:t>Retirement Plans</a:t>
            </a:r>
          </a:p>
        </p:txBody>
      </p:sp>
      <p:sp>
        <p:nvSpPr>
          <p:cNvPr id="3" name="Content Placeholder 2"/>
          <p:cNvSpPr>
            <a:spLocks noGrp="1"/>
          </p:cNvSpPr>
          <p:nvPr>
            <p:ph sz="quarter" idx="1"/>
          </p:nvPr>
        </p:nvSpPr>
        <p:spPr/>
        <p:txBody>
          <a:bodyPr/>
          <a:lstStyle/>
          <a:p>
            <a:r>
              <a:rPr lang="en-US" dirty="0"/>
              <a:t>There are two broad types of retirement plans: traditional plans and Roth IRA </a:t>
            </a:r>
            <a:r>
              <a:rPr lang="en-US" dirty="0" smtClean="0"/>
              <a:t>plans.</a:t>
            </a:r>
          </a:p>
          <a:p>
            <a:endParaRPr lang="en-US" dirty="0"/>
          </a:p>
          <a:p>
            <a:r>
              <a:rPr lang="en-US" dirty="0" smtClean="0"/>
              <a:t>Traditional </a:t>
            </a:r>
            <a:r>
              <a:rPr lang="en-US" dirty="0"/>
              <a:t>plans include Individual Retirement Accounts (IRA), 401(k) plans offered by employers, and equivalent 403(b) plans provided by non-profit organizations</a:t>
            </a:r>
            <a:r>
              <a:rPr lang="en-US" dirty="0" smtClean="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69</a:t>
            </a:fld>
            <a:endParaRPr lang="en-US"/>
          </a:p>
        </p:txBody>
      </p:sp>
    </p:spTree>
    <p:extLst>
      <p:ext uri="{BB962C8B-B14F-4D97-AF65-F5344CB8AC3E}">
        <p14:creationId xmlns:p14="http://schemas.microsoft.com/office/powerpoint/2010/main" val="881331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rmAutofit/>
          </a:bodyPr>
          <a:lstStyle/>
          <a:p>
            <a:r>
              <a:rPr lang="en-US" b="1" dirty="0"/>
              <a:t>Element </a:t>
            </a:r>
            <a:r>
              <a:rPr lang="en-US" b="1" dirty="0" smtClean="0"/>
              <a:t>1.</a:t>
            </a:r>
            <a:r>
              <a:rPr lang="en-US" dirty="0"/>
              <a:t> </a:t>
            </a:r>
            <a:r>
              <a:rPr lang="en-US" dirty="0" smtClean="0"/>
              <a:t>Discover </a:t>
            </a:r>
            <a:r>
              <a:rPr lang="en-US" dirty="0"/>
              <a:t>y</a:t>
            </a:r>
            <a:r>
              <a:rPr lang="en-US" dirty="0" smtClean="0"/>
              <a:t>our comparative </a:t>
            </a:r>
            <a:r>
              <a:rPr lang="en-US" dirty="0"/>
              <a:t>a</a:t>
            </a:r>
            <a:r>
              <a:rPr lang="en-US" dirty="0" smtClean="0"/>
              <a:t>dvantage</a:t>
            </a:r>
            <a:r>
              <a:rPr lang="en-US" dirty="0"/>
              <a:t>.</a:t>
            </a:r>
          </a:p>
        </p:txBody>
      </p:sp>
      <p:sp>
        <p:nvSpPr>
          <p:cNvPr id="3" name="Content Placeholder 2"/>
          <p:cNvSpPr>
            <a:spLocks noGrp="1"/>
          </p:cNvSpPr>
          <p:nvPr>
            <p:ph sz="quarter" idx="1"/>
          </p:nvPr>
        </p:nvSpPr>
        <p:spPr>
          <a:xfrm>
            <a:off x="457200" y="2057400"/>
            <a:ext cx="7467600" cy="4416552"/>
          </a:xfrm>
        </p:spPr>
        <p:txBody>
          <a:bodyPr/>
          <a:lstStyle/>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a:t>
            </a:fld>
            <a:endParaRPr lang="en-US"/>
          </a:p>
        </p:txBody>
      </p:sp>
    </p:spTree>
    <p:extLst>
      <p:ext uri="{BB962C8B-B14F-4D97-AF65-F5344CB8AC3E}">
        <p14:creationId xmlns:p14="http://schemas.microsoft.com/office/powerpoint/2010/main" val="7030035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 of Traditional Retirement Plans</a:t>
            </a:r>
            <a:endParaRPr lang="en-US" dirty="0"/>
          </a:p>
        </p:txBody>
      </p:sp>
      <p:sp>
        <p:nvSpPr>
          <p:cNvPr id="3" name="Content Placeholder 2"/>
          <p:cNvSpPr>
            <a:spLocks noGrp="1"/>
          </p:cNvSpPr>
          <p:nvPr>
            <p:ph sz="quarter" idx="1"/>
          </p:nvPr>
        </p:nvSpPr>
        <p:spPr/>
        <p:txBody>
          <a:bodyPr/>
          <a:lstStyle/>
          <a:p>
            <a:r>
              <a:rPr lang="en-US" dirty="0" smtClean="0"/>
              <a:t>Contributions to traditional plans are </a:t>
            </a:r>
            <a:r>
              <a:rPr lang="en-US" dirty="0"/>
              <a:t>deductible from </a:t>
            </a:r>
            <a:r>
              <a:rPr lang="en-US" dirty="0" smtClean="0"/>
              <a:t>taxable </a:t>
            </a:r>
            <a:r>
              <a:rPr lang="en-US" dirty="0"/>
              <a:t>income. </a:t>
            </a:r>
            <a:r>
              <a:rPr lang="en-US" dirty="0" smtClean="0"/>
              <a:t>Because of this tax saving, your </a:t>
            </a:r>
            <a:r>
              <a:rPr lang="en-US" dirty="0"/>
              <a:t>after-tax income will fall by less than your </a:t>
            </a:r>
            <a:r>
              <a:rPr lang="en-US" dirty="0" smtClean="0"/>
              <a:t>contribution. </a:t>
            </a:r>
          </a:p>
          <a:p>
            <a:endParaRPr lang="en-US" dirty="0" smtClean="0"/>
          </a:p>
          <a:p>
            <a:r>
              <a:rPr lang="en-US" dirty="0" smtClean="0"/>
              <a:t>The contributions into the account, as well as the earnings, are </a:t>
            </a:r>
            <a:r>
              <a:rPr lang="en-US" dirty="0"/>
              <a:t>tax-deferred until they are withdrawn during </a:t>
            </a:r>
            <a:r>
              <a:rPr lang="en-US" dirty="0" smtClean="0"/>
              <a:t>retirement.</a:t>
            </a:r>
          </a:p>
          <a:p>
            <a:pPr lvl="1"/>
            <a:r>
              <a:rPr lang="en-US" dirty="0" smtClean="0"/>
              <a:t>This </a:t>
            </a:r>
            <a:r>
              <a:rPr lang="en-US" dirty="0"/>
              <a:t>will be particularly advantageous if you expect to be in a lower tax bracket during your retirement years</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70</a:t>
            </a:fld>
            <a:endParaRPr lang="en-US"/>
          </a:p>
        </p:txBody>
      </p:sp>
    </p:spTree>
    <p:extLst>
      <p:ext uri="{BB962C8B-B14F-4D97-AF65-F5344CB8AC3E}">
        <p14:creationId xmlns:p14="http://schemas.microsoft.com/office/powerpoint/2010/main" val="643510313"/>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Treatment of Roth IRAs</a:t>
            </a:r>
            <a:endParaRPr lang="en-US" dirty="0"/>
          </a:p>
        </p:txBody>
      </p:sp>
      <p:sp>
        <p:nvSpPr>
          <p:cNvPr id="3" name="Content Placeholder 2"/>
          <p:cNvSpPr>
            <a:spLocks noGrp="1"/>
          </p:cNvSpPr>
          <p:nvPr>
            <p:ph sz="quarter" idx="1"/>
          </p:nvPr>
        </p:nvSpPr>
        <p:spPr/>
        <p:txBody>
          <a:bodyPr/>
          <a:lstStyle/>
          <a:p>
            <a:r>
              <a:rPr lang="en-US" dirty="0" smtClean="0"/>
              <a:t>Contributions </a:t>
            </a:r>
            <a:r>
              <a:rPr lang="en-US" dirty="0"/>
              <a:t>into a Roth IRA are not tax deductible. Thus, there is no tax advantage at the time the contributions are </a:t>
            </a:r>
            <a:r>
              <a:rPr lang="en-US" dirty="0" smtClean="0"/>
              <a:t>made.</a:t>
            </a:r>
          </a:p>
          <a:p>
            <a:endParaRPr lang="en-US" dirty="0" smtClean="0"/>
          </a:p>
          <a:p>
            <a:r>
              <a:rPr lang="en-US" dirty="0" smtClean="0"/>
              <a:t>However</a:t>
            </a:r>
            <a:r>
              <a:rPr lang="en-US" dirty="0"/>
              <a:t>, the value of your investments grow tax-free </a:t>
            </a:r>
            <a:r>
              <a:rPr lang="en-US" dirty="0" smtClean="0"/>
              <a:t>and during </a:t>
            </a:r>
            <a:r>
              <a:rPr lang="en-US" dirty="0"/>
              <a:t>your retirement years, both the contributions and investment earnings of a Roth IRA can be withdrawn without any payment of taxes.</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71</a:t>
            </a:fld>
            <a:endParaRPr lang="en-US"/>
          </a:p>
        </p:txBody>
      </p:sp>
    </p:spTree>
    <p:extLst>
      <p:ext uri="{BB962C8B-B14F-4D97-AF65-F5344CB8AC3E}">
        <p14:creationId xmlns:p14="http://schemas.microsoft.com/office/powerpoint/2010/main" val="481106686"/>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vs. Roth Plans</a:t>
            </a:r>
            <a:endParaRPr lang="en-US" dirty="0"/>
          </a:p>
        </p:txBody>
      </p:sp>
      <p:sp>
        <p:nvSpPr>
          <p:cNvPr id="3" name="Content Placeholder 2"/>
          <p:cNvSpPr>
            <a:spLocks noGrp="1"/>
          </p:cNvSpPr>
          <p:nvPr>
            <p:ph sz="quarter" idx="1"/>
          </p:nvPr>
        </p:nvSpPr>
        <p:spPr/>
        <p:txBody>
          <a:bodyPr/>
          <a:lstStyle/>
          <a:p>
            <a:r>
              <a:rPr lang="en-US" dirty="0" smtClean="0"/>
              <a:t>A </a:t>
            </a:r>
            <a:r>
              <a:rPr lang="en-US" dirty="0"/>
              <a:t>traditional </a:t>
            </a:r>
            <a:r>
              <a:rPr lang="en-US" dirty="0" smtClean="0"/>
              <a:t>retirement plan will </a:t>
            </a:r>
            <a:r>
              <a:rPr lang="en-US" dirty="0"/>
              <a:t>generally be a better option if you believe your current tax rate is higher than it is likely to be during your retirement years</a:t>
            </a:r>
            <a:r>
              <a:rPr lang="en-US" dirty="0" smtClean="0"/>
              <a:t>.</a:t>
            </a:r>
          </a:p>
          <a:p>
            <a:r>
              <a:rPr lang="en-US" dirty="0"/>
              <a:t>In contrast, a</a:t>
            </a:r>
            <a:r>
              <a:rPr lang="en-US" dirty="0" smtClean="0"/>
              <a:t> </a:t>
            </a:r>
            <a:r>
              <a:rPr lang="en-US" dirty="0"/>
              <a:t>Roth IRA will probably be better for you if you believe your current marginal income tax rate is about the same or lower than what you expect it to be when you are making withdrawals during retirement.</a:t>
            </a:r>
            <a:endParaRPr lang="en-US" dirty="0" smtClean="0"/>
          </a:p>
          <a:p>
            <a:r>
              <a:rPr lang="en-US" dirty="0" smtClean="0"/>
              <a:t>Factors </a:t>
            </a:r>
            <a:r>
              <a:rPr lang="en-US" dirty="0"/>
              <a:t>other than present and future income </a:t>
            </a:r>
            <a:r>
              <a:rPr lang="en-US" dirty="0" smtClean="0"/>
              <a:t>can also be important. Therefore, you </a:t>
            </a:r>
            <a:r>
              <a:rPr lang="en-US" dirty="0"/>
              <a:t>should seek some impartial and expert advice before making a decision. </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72</a:t>
            </a:fld>
            <a:endParaRPr lang="en-US"/>
          </a:p>
        </p:txBody>
      </p:sp>
    </p:spTree>
    <p:extLst>
      <p:ext uri="{BB962C8B-B14F-4D97-AF65-F5344CB8AC3E}">
        <p14:creationId xmlns:p14="http://schemas.microsoft.com/office/powerpoint/2010/main" val="681957257"/>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lstStyle/>
          <a:p>
            <a:r>
              <a:rPr lang="en-US" b="1" dirty="0"/>
              <a:t>Element </a:t>
            </a:r>
            <a:r>
              <a:rPr lang="en-US" b="1" dirty="0" smtClean="0"/>
              <a:t>11.</a:t>
            </a:r>
            <a:r>
              <a:rPr lang="en-US" dirty="0"/>
              <a:t> </a:t>
            </a:r>
            <a:r>
              <a:rPr lang="en-US" dirty="0" smtClean="0"/>
              <a:t>Take </a:t>
            </a:r>
            <a:r>
              <a:rPr lang="en-US" dirty="0"/>
              <a:t>steps that will reduce risk when making housing, education, and other investment decisions.</a:t>
            </a:r>
          </a:p>
        </p:txBody>
      </p:sp>
      <p:sp>
        <p:nvSpPr>
          <p:cNvPr id="3" name="Content Placeholder 2"/>
          <p:cNvSpPr>
            <a:spLocks noGrp="1"/>
          </p:cNvSpPr>
          <p:nvPr>
            <p:ph sz="quarter" idx="1"/>
          </p:nvPr>
        </p:nvSpPr>
        <p:spPr>
          <a:xfrm>
            <a:off x="457200" y="3048000"/>
            <a:ext cx="7467600" cy="3425952"/>
          </a:xfrm>
        </p:spPr>
        <p:txBody>
          <a:bodyPr/>
          <a:lstStyle/>
          <a:p>
            <a:endParaRPr lang="en-US"/>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73</a:t>
            </a:fld>
            <a:endParaRPr lang="en-US"/>
          </a:p>
        </p:txBody>
      </p:sp>
    </p:spTree>
    <p:extLst>
      <p:ext uri="{BB962C8B-B14F-4D97-AF65-F5344CB8AC3E}">
        <p14:creationId xmlns:p14="http://schemas.microsoft.com/office/powerpoint/2010/main" val="2082382034"/>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a Home: Pitfalls to Avoid</a:t>
            </a:r>
            <a:endParaRPr lang="en-US" dirty="0"/>
          </a:p>
        </p:txBody>
      </p:sp>
      <p:sp>
        <p:nvSpPr>
          <p:cNvPr id="3" name="Content Placeholder 2"/>
          <p:cNvSpPr>
            <a:spLocks noGrp="1"/>
          </p:cNvSpPr>
          <p:nvPr>
            <p:ph sz="quarter" idx="1"/>
          </p:nvPr>
        </p:nvSpPr>
        <p:spPr/>
        <p:txBody>
          <a:bodyPr/>
          <a:lstStyle/>
          <a:p>
            <a:r>
              <a:rPr lang="en-US" dirty="0"/>
              <a:t>The purchase of a home is one of the most important </a:t>
            </a:r>
            <a:r>
              <a:rPr lang="en-US" dirty="0" smtClean="0"/>
              <a:t>investment </a:t>
            </a:r>
            <a:r>
              <a:rPr lang="en-US" dirty="0"/>
              <a:t>decisions most of us will confront</a:t>
            </a:r>
            <a:r>
              <a:rPr lang="en-US" dirty="0" smtClean="0"/>
              <a:t>.</a:t>
            </a:r>
            <a:endParaRPr lang="en-US" dirty="0"/>
          </a:p>
          <a:p>
            <a:r>
              <a:rPr lang="en-US" dirty="0"/>
              <a:t>Pitfalls to avoid when purchasing a </a:t>
            </a:r>
            <a:r>
              <a:rPr lang="en-US" dirty="0" smtClean="0"/>
              <a:t>home:</a:t>
            </a:r>
            <a:endParaRPr lang="en-US" dirty="0"/>
          </a:p>
          <a:p>
            <a:pPr lvl="1"/>
            <a:r>
              <a:rPr lang="en-US" b="1" dirty="0" smtClean="0"/>
              <a:t>Renting </a:t>
            </a:r>
            <a:r>
              <a:rPr lang="en-US" b="1" dirty="0"/>
              <a:t>versus </a:t>
            </a:r>
            <a:r>
              <a:rPr lang="en-US" b="1" dirty="0" smtClean="0"/>
              <a:t>ownership:</a:t>
            </a:r>
            <a:r>
              <a:rPr lang="en-US" dirty="0"/>
              <a:t> </a:t>
            </a:r>
            <a:r>
              <a:rPr lang="en-US" dirty="0" smtClean="0"/>
              <a:t>There </a:t>
            </a:r>
            <a:r>
              <a:rPr lang="en-US" dirty="0"/>
              <a:t>is a tendency to believe that </a:t>
            </a:r>
            <a:r>
              <a:rPr lang="en-US" dirty="0" smtClean="0"/>
              <a:t>when you are purchasing a home your </a:t>
            </a:r>
            <a:r>
              <a:rPr lang="en-US" dirty="0"/>
              <a:t>monthly </a:t>
            </a:r>
            <a:r>
              <a:rPr lang="en-US" dirty="0" smtClean="0"/>
              <a:t>mortgage payment will build </a:t>
            </a:r>
            <a:r>
              <a:rPr lang="en-US" dirty="0"/>
              <a:t>equity. However</a:t>
            </a:r>
            <a:r>
              <a:rPr lang="en-US" dirty="0" smtClean="0"/>
              <a:t>, during </a:t>
            </a:r>
            <a:r>
              <a:rPr lang="en-US" dirty="0"/>
              <a:t>the first few years, almost all of your monthly mortgage payment will merely cover interest charges. </a:t>
            </a:r>
            <a:r>
              <a:rPr lang="en-US" dirty="0" smtClean="0"/>
              <a:t>Your </a:t>
            </a:r>
            <a:r>
              <a:rPr lang="en-US" dirty="0"/>
              <a:t>outstanding debt will be reduced by only a small amount. </a:t>
            </a:r>
            <a:r>
              <a:rPr lang="en-US" dirty="0" smtClean="0"/>
              <a:t>You are simply paying </a:t>
            </a:r>
            <a:r>
              <a:rPr lang="en-US" dirty="0"/>
              <a:t>the bank interest instead of paying rent to a landlord</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74</a:t>
            </a:fld>
            <a:endParaRPr lang="en-US"/>
          </a:p>
        </p:txBody>
      </p:sp>
    </p:spTree>
    <p:extLst>
      <p:ext uri="{BB962C8B-B14F-4D97-AF65-F5344CB8AC3E}">
        <p14:creationId xmlns:p14="http://schemas.microsoft.com/office/powerpoint/2010/main" val="672911042"/>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a Home: Pitfalls to Avoid continued…</a:t>
            </a:r>
            <a:endParaRPr lang="en-US" dirty="0"/>
          </a:p>
        </p:txBody>
      </p:sp>
      <p:sp>
        <p:nvSpPr>
          <p:cNvPr id="3" name="Content Placeholder 2"/>
          <p:cNvSpPr>
            <a:spLocks noGrp="1"/>
          </p:cNvSpPr>
          <p:nvPr>
            <p:ph sz="quarter" idx="1"/>
          </p:nvPr>
        </p:nvSpPr>
        <p:spPr/>
        <p:txBody>
          <a:bodyPr/>
          <a:lstStyle/>
          <a:p>
            <a:pPr lvl="1"/>
            <a:r>
              <a:rPr lang="en-US" b="1" dirty="0" smtClean="0"/>
              <a:t>Expected length of tenure:</a:t>
            </a:r>
            <a:r>
              <a:rPr lang="en-US" dirty="0" smtClean="0"/>
              <a:t> </a:t>
            </a:r>
            <a:r>
              <a:rPr lang="en-US" dirty="0"/>
              <a:t>Buying and selling real estate is expensive and therefore it is not a good idea to purchase a house unless you expect to live in it at least three years</a:t>
            </a:r>
            <a:r>
              <a:rPr lang="en-US" dirty="0" smtClean="0"/>
              <a:t>.</a:t>
            </a:r>
          </a:p>
          <a:p>
            <a:pPr lvl="1"/>
            <a:endParaRPr lang="en-US" dirty="0" smtClean="0"/>
          </a:p>
          <a:p>
            <a:pPr lvl="1"/>
            <a:r>
              <a:rPr lang="en-US" b="1" dirty="0" smtClean="0"/>
              <a:t>Down payment:</a:t>
            </a:r>
            <a:r>
              <a:rPr lang="en-US" dirty="0" smtClean="0"/>
              <a:t> Do </a:t>
            </a:r>
            <a:r>
              <a:rPr lang="en-US" dirty="0"/>
              <a:t>not buy a house until you have saved for a sizeable </a:t>
            </a:r>
            <a:r>
              <a:rPr lang="en-US" dirty="0" smtClean="0"/>
              <a:t>down </a:t>
            </a:r>
            <a:r>
              <a:rPr lang="en-US" dirty="0"/>
              <a:t>payment, preferably at least 20 percent. If your down payment is less than 20 percent, you will have to pay mortgage insurance, which increases your monthly payment. </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75</a:t>
            </a:fld>
            <a:endParaRPr lang="en-US"/>
          </a:p>
        </p:txBody>
      </p:sp>
    </p:spTree>
    <p:extLst>
      <p:ext uri="{BB962C8B-B14F-4D97-AF65-F5344CB8AC3E}">
        <p14:creationId xmlns:p14="http://schemas.microsoft.com/office/powerpoint/2010/main" val="1995893462"/>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a Home: Pitfalls to Avoid continued…</a:t>
            </a:r>
            <a:endParaRPr lang="en-US" dirty="0"/>
          </a:p>
        </p:txBody>
      </p:sp>
      <p:sp>
        <p:nvSpPr>
          <p:cNvPr id="3" name="Content Placeholder 2"/>
          <p:cNvSpPr>
            <a:spLocks noGrp="1"/>
          </p:cNvSpPr>
          <p:nvPr>
            <p:ph sz="quarter" idx="1"/>
          </p:nvPr>
        </p:nvSpPr>
        <p:spPr/>
        <p:txBody>
          <a:bodyPr/>
          <a:lstStyle/>
          <a:p>
            <a:pPr lvl="1"/>
            <a:r>
              <a:rPr lang="en-US" b="1" dirty="0" smtClean="0"/>
              <a:t>Maintenance </a:t>
            </a:r>
            <a:r>
              <a:rPr lang="en-US" b="1" dirty="0"/>
              <a:t>and other </a:t>
            </a:r>
            <a:r>
              <a:rPr lang="en-US" b="1" dirty="0" smtClean="0"/>
              <a:t>costs:</a:t>
            </a:r>
            <a:r>
              <a:rPr lang="en-US" dirty="0" smtClean="0"/>
              <a:t> </a:t>
            </a:r>
            <a:r>
              <a:rPr lang="en-US" dirty="0"/>
              <a:t>J</a:t>
            </a:r>
            <a:r>
              <a:rPr lang="en-US" dirty="0" smtClean="0"/>
              <a:t>ust </a:t>
            </a:r>
            <a:r>
              <a:rPr lang="en-US" dirty="0"/>
              <a:t>because you can afford a mortgage payment doesn’t mean you can afford the house. </a:t>
            </a:r>
            <a:r>
              <a:rPr lang="en-US" dirty="0" smtClean="0"/>
              <a:t>In </a:t>
            </a:r>
            <a:r>
              <a:rPr lang="en-US" dirty="0"/>
              <a:t>addition to the mortgage payment, </a:t>
            </a:r>
            <a:r>
              <a:rPr lang="en-US" dirty="0" smtClean="0"/>
              <a:t>home owners will </a:t>
            </a:r>
            <a:r>
              <a:rPr lang="en-US" dirty="0"/>
              <a:t>also incur property taxes, </a:t>
            </a:r>
            <a:r>
              <a:rPr lang="en-US" dirty="0" smtClean="0"/>
              <a:t>insurance, maintenance, </a:t>
            </a:r>
            <a:r>
              <a:rPr lang="en-US" dirty="0"/>
              <a:t>and other expenses. Do not forget these </a:t>
            </a:r>
            <a:r>
              <a:rPr lang="en-US" dirty="0" smtClean="0"/>
              <a:t>costs!</a:t>
            </a:r>
            <a:endParaRPr lang="en-US" dirty="0"/>
          </a:p>
          <a:p>
            <a:pPr lvl="1"/>
            <a:endParaRPr lang="en-US" sz="800" dirty="0"/>
          </a:p>
          <a:p>
            <a:pPr lvl="1"/>
            <a:r>
              <a:rPr lang="en-US" b="1" dirty="0"/>
              <a:t>Eroding your </a:t>
            </a:r>
            <a:r>
              <a:rPr lang="en-US" b="1" dirty="0" smtClean="0"/>
              <a:t>equity:</a:t>
            </a:r>
            <a:r>
              <a:rPr lang="en-US" dirty="0" smtClean="0"/>
              <a:t> As </a:t>
            </a:r>
            <a:r>
              <a:rPr lang="en-US" dirty="0"/>
              <a:t>you build up equity in your house, do not take out another mortgage or borrow against your equity in order to increase your current consumption. </a:t>
            </a:r>
          </a:p>
          <a:p>
            <a:pPr lvl="1"/>
            <a:endParaRPr lang="en-US" sz="800" dirty="0"/>
          </a:p>
          <a:p>
            <a:r>
              <a:rPr lang="en-US" dirty="0"/>
              <a:t>The above guidelines will encourage you to live within your means, economize on housing, and  minimize the risks involved in housing decisions.</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76</a:t>
            </a:fld>
            <a:endParaRPr lang="en-US"/>
          </a:p>
        </p:txBody>
      </p:sp>
    </p:spTree>
    <p:extLst>
      <p:ext uri="{BB962C8B-B14F-4D97-AF65-F5344CB8AC3E}">
        <p14:creationId xmlns:p14="http://schemas.microsoft.com/office/powerpoint/2010/main" val="1084924479"/>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Pitfalls to Avoid</a:t>
            </a:r>
            <a:endParaRPr lang="en-US" dirty="0"/>
          </a:p>
        </p:txBody>
      </p:sp>
      <p:sp>
        <p:nvSpPr>
          <p:cNvPr id="3" name="Content Placeholder 2"/>
          <p:cNvSpPr>
            <a:spLocks noGrp="1"/>
          </p:cNvSpPr>
          <p:nvPr>
            <p:ph sz="quarter" idx="1"/>
          </p:nvPr>
        </p:nvSpPr>
        <p:spPr/>
        <p:txBody>
          <a:bodyPr/>
          <a:lstStyle/>
          <a:p>
            <a:r>
              <a:rPr lang="en-US" dirty="0"/>
              <a:t>Pitfalls to avoid when investing in education.</a:t>
            </a:r>
          </a:p>
          <a:p>
            <a:pPr lvl="1"/>
            <a:r>
              <a:rPr lang="en-US" dirty="0"/>
              <a:t>College is not for everyone. </a:t>
            </a:r>
            <a:r>
              <a:rPr lang="en-US" dirty="0" smtClean="0"/>
              <a:t>Going </a:t>
            </a:r>
            <a:r>
              <a:rPr lang="en-US" dirty="0"/>
              <a:t>to college is expensive, particularly when the earnings foregone are considered. Going to college for a couple of years and then dropping out is often a bad investment.</a:t>
            </a:r>
          </a:p>
          <a:p>
            <a:pPr lvl="1"/>
            <a:r>
              <a:rPr lang="en-US" dirty="0"/>
              <a:t>It is risky to borrow large amounts for the finance of education leading to low wage occupations. </a:t>
            </a:r>
            <a:r>
              <a:rPr lang="en-US" dirty="0" smtClean="0"/>
              <a:t>For </a:t>
            </a:r>
            <a:r>
              <a:rPr lang="en-US" dirty="0"/>
              <a:t>information on earnings in various occupations, consult resources </a:t>
            </a:r>
            <a:r>
              <a:rPr lang="en-US" dirty="0" smtClean="0"/>
              <a:t>like </a:t>
            </a:r>
            <a:r>
              <a:rPr lang="en-US" dirty="0">
                <a:hlinkClick r:id="rId2"/>
              </a:rPr>
              <a:t>PayScale.com</a:t>
            </a:r>
            <a:r>
              <a:rPr lang="en-US" dirty="0"/>
              <a:t> and </a:t>
            </a:r>
            <a:r>
              <a:rPr lang="en-US" dirty="0" smtClean="0"/>
              <a:t>the </a:t>
            </a:r>
            <a:r>
              <a:rPr lang="en-US" dirty="0" smtClean="0">
                <a:hlinkClick r:id="rId3"/>
              </a:rPr>
              <a:t>BLS </a:t>
            </a:r>
            <a:r>
              <a:rPr lang="en-US" dirty="0">
                <a:hlinkClick r:id="rId3"/>
              </a:rPr>
              <a:t>Occupational Outlook </a:t>
            </a:r>
            <a:r>
              <a:rPr lang="en-US" dirty="0" smtClean="0">
                <a:hlinkClick r:id="rId3"/>
              </a:rPr>
              <a:t>Handbook</a:t>
            </a:r>
            <a:r>
              <a:rPr lang="en-US" dirty="0" smtClean="0"/>
              <a:t>.</a:t>
            </a:r>
            <a:endParaRPr lang="en-US" dirty="0"/>
          </a:p>
          <a:p>
            <a:pPr lvl="1"/>
            <a:r>
              <a:rPr lang="en-US" dirty="0" smtClean="0"/>
              <a:t>Students </a:t>
            </a:r>
            <a:r>
              <a:rPr lang="en-US" dirty="0"/>
              <a:t>overuse debt. </a:t>
            </a:r>
            <a:r>
              <a:rPr lang="en-US" dirty="0" smtClean="0"/>
              <a:t>Some </a:t>
            </a:r>
            <a:r>
              <a:rPr lang="en-US" dirty="0"/>
              <a:t>view the student loan check as free money and borrow too much. Many young people are ill-prepared to judge how difficult it will be to squeeze the funds for repayment of student loans out of their monthly budget after graduation.</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77</a:t>
            </a:fld>
            <a:endParaRPr lang="en-US"/>
          </a:p>
        </p:txBody>
      </p:sp>
    </p:spTree>
    <p:extLst>
      <p:ext uri="{BB962C8B-B14F-4D97-AF65-F5344CB8AC3E}">
        <p14:creationId xmlns:p14="http://schemas.microsoft.com/office/powerpoint/2010/main" val="1656869602"/>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 Pitfalls to Avoid</a:t>
            </a:r>
            <a:endParaRPr lang="en-US" dirty="0"/>
          </a:p>
        </p:txBody>
      </p:sp>
      <p:sp>
        <p:nvSpPr>
          <p:cNvPr id="3" name="Content Placeholder 2"/>
          <p:cNvSpPr>
            <a:spLocks noGrp="1"/>
          </p:cNvSpPr>
          <p:nvPr>
            <p:ph sz="quarter" idx="1"/>
          </p:nvPr>
        </p:nvSpPr>
        <p:spPr>
          <a:xfrm>
            <a:off x="457200" y="1600200"/>
            <a:ext cx="5685589" cy="4873752"/>
          </a:xfrm>
        </p:spPr>
        <p:txBody>
          <a:bodyPr/>
          <a:lstStyle/>
          <a:p>
            <a:r>
              <a:rPr lang="en-US" sz="2200" dirty="0"/>
              <a:t>It is important to recognize that when making investments, you are vulnerable; you </a:t>
            </a:r>
            <a:r>
              <a:rPr lang="en-US" sz="2200" dirty="0" smtClean="0"/>
              <a:t>need to think </a:t>
            </a:r>
            <a:r>
              <a:rPr lang="en-US" sz="2200" dirty="0"/>
              <a:t>about whether your interests are aligned with the party offering the </a:t>
            </a:r>
            <a:r>
              <a:rPr lang="en-US" sz="2200" dirty="0" smtClean="0"/>
              <a:t>investment.</a:t>
            </a:r>
          </a:p>
          <a:p>
            <a:r>
              <a:rPr lang="en-US" sz="2200" dirty="0" smtClean="0"/>
              <a:t>Whenever </a:t>
            </a:r>
            <a:r>
              <a:rPr lang="en-US" sz="2200" dirty="0"/>
              <a:t>you are offered something that seems to be an extremely attractive proposition, it pays to step back and carefully examine the incentives behind why this proposition is being presented to you</a:t>
            </a:r>
            <a:r>
              <a:rPr lang="en-US" sz="2200" dirty="0" smtClean="0"/>
              <a:t>.</a:t>
            </a:r>
          </a:p>
          <a:p>
            <a:r>
              <a:rPr lang="en-US" sz="2200" dirty="0"/>
              <a:t>Beware of deals that sound too good to be true!</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78</a:t>
            </a:fld>
            <a:endParaRPr lang="en-US"/>
          </a:p>
        </p:txBody>
      </p:sp>
      <p:pic>
        <p:nvPicPr>
          <p:cNvPr id="5" name="Picture 7"/>
          <p:cNvPicPr>
            <a:picLocks noChangeAspect="1" noChangeArrowheads="1"/>
          </p:cNvPicPr>
          <p:nvPr/>
        </p:nvPicPr>
        <p:blipFill>
          <a:blip r:embed="rId2" cstate="print"/>
          <a:srcRect/>
          <a:stretch>
            <a:fillRect/>
          </a:stretch>
        </p:blipFill>
        <p:spPr bwMode="auto">
          <a:xfrm>
            <a:off x="6142789" y="1600200"/>
            <a:ext cx="2438400" cy="4038600"/>
          </a:xfrm>
          <a:prstGeom prst="roundRect">
            <a:avLst>
              <a:gd name="adj" fmla="val 5518"/>
            </a:avLst>
          </a:prstGeom>
          <a:noFill/>
          <a:ln w="9525">
            <a:solidFill>
              <a:schemeClr val="tx1"/>
            </a:solidFill>
            <a:miter lim="800000"/>
            <a:headEnd/>
            <a:tailEnd/>
          </a:ln>
          <a:effectLst>
            <a:outerShdw blurRad="50800" dist="76200" dir="2700000" algn="tl" rotWithShape="0">
              <a:prstClr val="black">
                <a:alpha val="40000"/>
              </a:prstClr>
            </a:outerShdw>
          </a:effectLst>
        </p:spPr>
      </p:pic>
    </p:spTree>
    <p:extLst>
      <p:ext uri="{BB962C8B-B14F-4D97-AF65-F5344CB8AC3E}">
        <p14:creationId xmlns:p14="http://schemas.microsoft.com/office/powerpoint/2010/main" val="2057944578"/>
      </p:ext>
    </p:extLst>
  </p:cSld>
  <p:clrMapOvr>
    <a:masterClrMapping/>
  </p:clrMapOvr>
  <p:timing>
    <p:tnLst>
      <p:par>
        <p:cTn xmlns:p14="http://schemas.microsoft.com/office/powerpoint/2010/mai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Tips for Avoiding Investment Fraud</a:t>
            </a:r>
            <a:endParaRPr lang="en-US" dirty="0"/>
          </a:p>
        </p:txBody>
      </p:sp>
      <p:sp>
        <p:nvSpPr>
          <p:cNvPr id="3" name="Content Placeholder 2"/>
          <p:cNvSpPr>
            <a:spLocks noGrp="1"/>
          </p:cNvSpPr>
          <p:nvPr>
            <p:ph sz="quarter" idx="1"/>
          </p:nvPr>
        </p:nvSpPr>
        <p:spPr/>
        <p:txBody>
          <a:bodyPr/>
          <a:lstStyle/>
          <a:p>
            <a:pPr lvl="0"/>
            <a:r>
              <a:rPr lang="en-US" dirty="0" smtClean="0"/>
              <a:t>If it looks too good to be true, it probably is.</a:t>
            </a:r>
          </a:p>
          <a:p>
            <a:pPr lvl="0"/>
            <a:r>
              <a:rPr lang="en-US" dirty="0" smtClean="0"/>
              <a:t>Deal only with parties that have a reputation to protect.</a:t>
            </a:r>
          </a:p>
          <a:p>
            <a:pPr lvl="0"/>
            <a:r>
              <a:rPr lang="en-US" dirty="0" smtClean="0"/>
              <a:t>Never purchase an investment solicited by telephone or email.</a:t>
            </a:r>
          </a:p>
          <a:p>
            <a:pPr lvl="0"/>
            <a:r>
              <a:rPr lang="en-US" dirty="0" smtClean="0"/>
              <a:t>Do not allow yourself to be forced into a quick decision.</a:t>
            </a:r>
          </a:p>
          <a:p>
            <a:pPr lvl="0"/>
            <a:r>
              <a:rPr lang="en-US" dirty="0" smtClean="0"/>
              <a:t>Do not allow friendship to influence an investment decision.</a:t>
            </a:r>
          </a:p>
          <a:p>
            <a:pPr lvl="0"/>
            <a:r>
              <a:rPr lang="en-US" dirty="0" smtClean="0"/>
              <a:t>If high-pressure marketing is involved, grab your checkbook or debit card and run!</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79</a:t>
            </a:fld>
            <a:endParaRPr lang="en-US"/>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 Your Comparative Advantage</a:t>
            </a:r>
            <a:endParaRPr lang="en-US" dirty="0"/>
          </a:p>
        </p:txBody>
      </p:sp>
      <p:sp>
        <p:nvSpPr>
          <p:cNvPr id="3" name="Content Placeholder 2"/>
          <p:cNvSpPr>
            <a:spLocks noGrp="1"/>
          </p:cNvSpPr>
          <p:nvPr>
            <p:ph sz="quarter" idx="1"/>
          </p:nvPr>
        </p:nvSpPr>
        <p:spPr/>
        <p:txBody>
          <a:bodyPr/>
          <a:lstStyle/>
          <a:p>
            <a:r>
              <a:rPr lang="en-US" dirty="0"/>
              <a:t>You need to take charge of your career development and plan how you can best develop your talents and use market cooperation to achieve your goals. No one else cares more about your personal success than you do. Neither does anyone else know more about your interests, skills, and goals. </a:t>
            </a:r>
          </a:p>
          <a:p>
            <a:endParaRPr lang="en-US" dirty="0" smtClean="0"/>
          </a:p>
          <a:p>
            <a:r>
              <a:rPr lang="en-US" dirty="0" smtClean="0"/>
              <a:t>No </a:t>
            </a:r>
            <a:r>
              <a:rPr lang="en-US" dirty="0"/>
              <a:t>matter how talented you are, you will be relatively more productive in some areas than others. </a:t>
            </a:r>
            <a:r>
              <a:rPr lang="en-US" dirty="0" smtClean="0"/>
              <a:t>You </a:t>
            </a:r>
            <a:r>
              <a:rPr lang="en-US" dirty="0"/>
              <a:t>need to discover those areas where you have a comparative </a:t>
            </a:r>
            <a:r>
              <a:rPr lang="en-US" dirty="0" smtClean="0"/>
              <a:t>advantage</a:t>
            </a:r>
            <a:r>
              <a:rPr lang="en-US" dirty="0"/>
              <a:t>.</a:t>
            </a:r>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a:t>
            </a:fld>
            <a:endParaRPr lang="en-US"/>
          </a:p>
        </p:txBody>
      </p:sp>
    </p:spTree>
    <p:extLst>
      <p:ext uri="{BB962C8B-B14F-4D97-AF65-F5344CB8AC3E}">
        <p14:creationId xmlns:p14="http://schemas.microsoft.com/office/powerpoint/2010/main" val="8644273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lstStyle/>
          <a:p>
            <a:r>
              <a:rPr lang="en-US" b="1" dirty="0"/>
              <a:t>Element </a:t>
            </a:r>
            <a:r>
              <a:rPr lang="en-US" b="1" dirty="0" smtClean="0"/>
              <a:t>12.</a:t>
            </a:r>
            <a:r>
              <a:rPr lang="en-US" dirty="0"/>
              <a:t> Use insurance to help manage risk.</a:t>
            </a:r>
          </a:p>
        </p:txBody>
      </p:sp>
      <p:sp>
        <p:nvSpPr>
          <p:cNvPr id="3" name="Content Placeholder 2"/>
          <p:cNvSpPr>
            <a:spLocks noGrp="1"/>
          </p:cNvSpPr>
          <p:nvPr>
            <p:ph sz="quarter" idx="1"/>
          </p:nvPr>
        </p:nvSpPr>
        <p:spPr>
          <a:xfrm>
            <a:off x="457200" y="2133600"/>
            <a:ext cx="7467600" cy="4340352"/>
          </a:xfrm>
        </p:spPr>
        <p:txBody>
          <a:bodyPr/>
          <a:lstStyle/>
          <a:p>
            <a:endParaRPr lang="en-US"/>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80</a:t>
            </a:fld>
            <a:endParaRPr lang="en-US"/>
          </a:p>
        </p:txBody>
      </p:sp>
    </p:spTree>
    <p:extLst>
      <p:ext uri="{BB962C8B-B14F-4D97-AF65-F5344CB8AC3E}">
        <p14:creationId xmlns:p14="http://schemas.microsoft.com/office/powerpoint/2010/main" val="1115020219"/>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Risk</a:t>
            </a:r>
            <a:endParaRPr lang="en-US" dirty="0"/>
          </a:p>
        </p:txBody>
      </p:sp>
      <p:sp>
        <p:nvSpPr>
          <p:cNvPr id="3" name="Content Placeholder 2"/>
          <p:cNvSpPr>
            <a:spLocks noGrp="1"/>
          </p:cNvSpPr>
          <p:nvPr>
            <p:ph sz="quarter" idx="1"/>
          </p:nvPr>
        </p:nvSpPr>
        <p:spPr/>
        <p:txBody>
          <a:bodyPr/>
          <a:lstStyle/>
          <a:p>
            <a:r>
              <a:rPr lang="en-US" dirty="0" smtClean="0"/>
              <a:t>Life </a:t>
            </a:r>
            <a:r>
              <a:rPr lang="en-US" dirty="0"/>
              <a:t>involves </a:t>
            </a:r>
            <a:r>
              <a:rPr lang="en-US" dirty="0" smtClean="0"/>
              <a:t>risks. You </a:t>
            </a:r>
            <a:r>
              <a:rPr lang="en-US" dirty="0"/>
              <a:t>cannot eliminate risk, but you can take steps to reduce and manage it.</a:t>
            </a:r>
          </a:p>
          <a:p>
            <a:endParaRPr lang="en-US" dirty="0" smtClean="0"/>
          </a:p>
          <a:p>
            <a:r>
              <a:rPr lang="en-US" dirty="0" smtClean="0"/>
              <a:t>Insurance </a:t>
            </a:r>
            <a:r>
              <a:rPr lang="en-US" dirty="0"/>
              <a:t>can reduce the financial loss resulting from damages to possessions (such as your home or car), an illness, loss of income, or other harmful events. </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81</a:t>
            </a:fld>
            <a:endParaRPr lang="en-US"/>
          </a:p>
        </p:txBody>
      </p:sp>
    </p:spTree>
    <p:extLst>
      <p:ext uri="{BB962C8B-B14F-4D97-AF65-F5344CB8AC3E}">
        <p14:creationId xmlns:p14="http://schemas.microsoft.com/office/powerpoint/2010/main" val="1052628989"/>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Insurance?</a:t>
            </a:r>
            <a:endParaRPr lang="en-US" dirty="0"/>
          </a:p>
        </p:txBody>
      </p:sp>
      <p:sp>
        <p:nvSpPr>
          <p:cNvPr id="3" name="Content Placeholder 2"/>
          <p:cNvSpPr>
            <a:spLocks noGrp="1"/>
          </p:cNvSpPr>
          <p:nvPr>
            <p:ph sz="quarter" idx="1"/>
          </p:nvPr>
        </p:nvSpPr>
        <p:spPr/>
        <p:txBody>
          <a:bodyPr/>
          <a:lstStyle/>
          <a:p>
            <a:r>
              <a:rPr lang="en-US" dirty="0"/>
              <a:t>Insurance provides a way for a group of people to pool payments and share risks in order to offset the losses of members actually damaged by an adverse </a:t>
            </a:r>
            <a:r>
              <a:rPr lang="en-US" dirty="0" smtClean="0"/>
              <a:t>event.</a:t>
            </a:r>
          </a:p>
          <a:p>
            <a:endParaRPr lang="en-US" dirty="0"/>
          </a:p>
          <a:p>
            <a:r>
              <a:rPr lang="en-US" dirty="0" smtClean="0"/>
              <a:t>The </a:t>
            </a:r>
            <a:r>
              <a:rPr lang="en-US" dirty="0"/>
              <a:t>principle of sharing risk is often forgotten because individuals pay premiums to an insurance company and have no interaction with the group members</a:t>
            </a:r>
            <a:r>
              <a:rPr lang="en-US" dirty="0" smtClean="0"/>
              <a:t>.</a:t>
            </a:r>
          </a:p>
          <a:p>
            <a:pPr lvl="1"/>
            <a:r>
              <a:rPr lang="en-US" dirty="0"/>
              <a:t>The insurance company collects premiums from each member of the group (its policyholders), then disburses payments when a covered loss occurs.</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82</a:t>
            </a:fld>
            <a:endParaRPr lang="en-US"/>
          </a:p>
        </p:txBody>
      </p:sp>
    </p:spTree>
    <p:extLst>
      <p:ext uri="{BB962C8B-B14F-4D97-AF65-F5344CB8AC3E}">
        <p14:creationId xmlns:p14="http://schemas.microsoft.com/office/powerpoint/2010/main" val="1080394451"/>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Insurance? Continued…</a:t>
            </a:r>
            <a:endParaRPr lang="en-US" dirty="0"/>
          </a:p>
        </p:txBody>
      </p:sp>
      <p:sp>
        <p:nvSpPr>
          <p:cNvPr id="3" name="Content Placeholder 2"/>
          <p:cNvSpPr>
            <a:spLocks noGrp="1"/>
          </p:cNvSpPr>
          <p:nvPr>
            <p:ph sz="quarter" idx="1"/>
          </p:nvPr>
        </p:nvSpPr>
        <p:spPr/>
        <p:txBody>
          <a:bodyPr/>
          <a:lstStyle/>
          <a:p>
            <a:r>
              <a:rPr lang="en-US" dirty="0" smtClean="0"/>
              <a:t>In </a:t>
            </a:r>
            <a:r>
              <a:rPr lang="en-US" dirty="0"/>
              <a:t>addition to the cost of covering the pooled risks, the insurer will also incur marketing, administrative, and handling costs. </a:t>
            </a:r>
            <a:r>
              <a:rPr lang="en-US" dirty="0" smtClean="0"/>
              <a:t>Thus</a:t>
            </a:r>
            <a:r>
              <a:rPr lang="en-US" dirty="0"/>
              <a:t>, the insurance premiums will have to be somewhat higher than the expected costs of the losses of policyholders</a:t>
            </a:r>
            <a:r>
              <a:rPr lang="en-US" dirty="0" smtClean="0"/>
              <a:t>.</a:t>
            </a:r>
          </a:p>
          <a:p>
            <a:r>
              <a:rPr lang="en-US" dirty="0"/>
              <a:t>Insurance reduces risk because it spreads the burden of unfortunate events that a few experience over a larger group of people.</a:t>
            </a:r>
          </a:p>
          <a:p>
            <a:r>
              <a:rPr lang="en-US" dirty="0" smtClean="0"/>
              <a:t>When </a:t>
            </a:r>
            <a:r>
              <a:rPr lang="en-US" dirty="0"/>
              <a:t>it comes to large sums, most of us are risk-averse. Thus, we are willing to pay a premium in order to reduce the adverse consequences of various events.</a:t>
            </a:r>
          </a:p>
          <a:p>
            <a:endParaRPr lang="en-US"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83</a:t>
            </a:fld>
            <a:endParaRPr lang="en-US"/>
          </a:p>
        </p:txBody>
      </p:sp>
    </p:spTree>
    <p:extLst>
      <p:ext uri="{BB962C8B-B14F-4D97-AF65-F5344CB8AC3E}">
        <p14:creationId xmlns:p14="http://schemas.microsoft.com/office/powerpoint/2010/main" val="174203438"/>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is Not Always Cost-Effective</a:t>
            </a:r>
            <a:endParaRPr lang="en-US" dirty="0"/>
          </a:p>
        </p:txBody>
      </p:sp>
      <p:sp>
        <p:nvSpPr>
          <p:cNvPr id="3" name="Content Placeholder 2"/>
          <p:cNvSpPr>
            <a:spLocks noGrp="1"/>
          </p:cNvSpPr>
          <p:nvPr>
            <p:ph sz="quarter" idx="1"/>
          </p:nvPr>
        </p:nvSpPr>
        <p:spPr>
          <a:xfrm>
            <a:off x="457200" y="1600200"/>
            <a:ext cx="7543800" cy="4873752"/>
          </a:xfrm>
        </p:spPr>
        <p:txBody>
          <a:bodyPr/>
          <a:lstStyle/>
          <a:p>
            <a:r>
              <a:rPr lang="en-US" dirty="0" smtClean="0"/>
              <a:t>It will make </a:t>
            </a:r>
            <a:r>
              <a:rPr lang="en-US" dirty="0"/>
              <a:t>sense </a:t>
            </a:r>
            <a:r>
              <a:rPr lang="en-US" dirty="0" smtClean="0"/>
              <a:t>to </a:t>
            </a:r>
            <a:r>
              <a:rPr lang="en-US" dirty="0"/>
              <a:t>insure against events that, if they occur, will impose severe financial </a:t>
            </a:r>
            <a:r>
              <a:rPr lang="en-US" dirty="0" smtClean="0"/>
              <a:t>hardship. Examples include: a </a:t>
            </a:r>
            <a:r>
              <a:rPr lang="en-US" dirty="0"/>
              <a:t>severe illness that prevents you from working for an extended period of time, a car accident, or a flood that damages your </a:t>
            </a:r>
            <a:r>
              <a:rPr lang="en-US" dirty="0" smtClean="0"/>
              <a:t>home.  </a:t>
            </a:r>
            <a:endParaRPr lang="en-US" dirty="0"/>
          </a:p>
          <a:p>
            <a:r>
              <a:rPr lang="en-US" dirty="0"/>
              <a:t>However, insuring against relatively small adverse events such as a breakdown of an appliance or television is generally not cost-effective. Providing the risk-sharing service will be expensive relative to the potential harm. Thus, it will generally be more economical to accept these risks and use </a:t>
            </a:r>
            <a:r>
              <a:rPr lang="en-US" dirty="0" smtClean="0"/>
              <a:t>your </a:t>
            </a:r>
            <a:r>
              <a:rPr lang="en-US" dirty="0"/>
              <a:t>rainy day </a:t>
            </a:r>
            <a:r>
              <a:rPr lang="en-US" dirty="0" smtClean="0"/>
              <a:t>fund to </a:t>
            </a:r>
            <a:r>
              <a:rPr lang="en-US" dirty="0"/>
              <a:t>plan for and cover </a:t>
            </a:r>
            <a:r>
              <a:rPr lang="en-US" dirty="0" smtClean="0"/>
              <a:t>their costs. </a:t>
            </a:r>
            <a:endParaRPr lang="en-US" dirty="0"/>
          </a:p>
          <a:p>
            <a:endParaRPr lang="en-US" dirty="0"/>
          </a:p>
          <a:p>
            <a:endParaRPr lang="en-US" dirty="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84</a:t>
            </a:fld>
            <a:endParaRPr lang="en-US"/>
          </a:p>
        </p:txBody>
      </p:sp>
    </p:spTree>
    <p:extLst>
      <p:ext uri="{BB962C8B-B14F-4D97-AF65-F5344CB8AC3E}">
        <p14:creationId xmlns:p14="http://schemas.microsoft.com/office/powerpoint/2010/main" val="356278917"/>
      </p:ext>
    </p:extLst>
  </p:cSld>
  <p:clrMapOvr>
    <a:masterClrMapping/>
  </p:clrMapOvr>
  <p:timing>
    <p:tnLst>
      <p:par>
        <p:cTn xmlns:p14="http://schemas.microsoft.com/office/powerpoint/2010/mai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Key Insurance Terms</a:t>
            </a:r>
            <a:endParaRPr lang="en-US" dirty="0"/>
          </a:p>
        </p:txBody>
      </p:sp>
      <p:sp>
        <p:nvSpPr>
          <p:cNvPr id="3" name="Content Placeholder 2"/>
          <p:cNvSpPr>
            <a:spLocks noGrp="1"/>
          </p:cNvSpPr>
          <p:nvPr>
            <p:ph sz="quarter" idx="1"/>
          </p:nvPr>
        </p:nvSpPr>
        <p:spPr/>
        <p:txBody>
          <a:bodyPr/>
          <a:lstStyle/>
          <a:p>
            <a:r>
              <a:rPr lang="en-US" dirty="0" smtClean="0"/>
              <a:t>Alternative Types of Automobile Insurance</a:t>
            </a:r>
            <a:endParaRPr lang="en-US" dirty="0"/>
          </a:p>
          <a:p>
            <a:pPr lvl="1"/>
            <a:r>
              <a:rPr lang="en-US" b="1" dirty="0"/>
              <a:t>Collision </a:t>
            </a:r>
            <a:r>
              <a:rPr lang="en-US" b="1" dirty="0" smtClean="0"/>
              <a:t>coverage</a:t>
            </a:r>
            <a:r>
              <a:rPr lang="en-US" b="1" dirty="0"/>
              <a:t>:</a:t>
            </a:r>
            <a:r>
              <a:rPr lang="en-US" dirty="0"/>
              <a:t> pays for </a:t>
            </a:r>
            <a:r>
              <a:rPr lang="en-US" dirty="0" smtClean="0"/>
              <a:t>damages </a:t>
            </a:r>
            <a:r>
              <a:rPr lang="en-US" dirty="0"/>
              <a:t>to your car in the event of an accident.  </a:t>
            </a:r>
          </a:p>
          <a:p>
            <a:pPr lvl="1"/>
            <a:r>
              <a:rPr lang="en-US" b="1" dirty="0" smtClean="0"/>
              <a:t>Comprehensive coverage:</a:t>
            </a:r>
            <a:r>
              <a:rPr lang="en-US" dirty="0" smtClean="0"/>
              <a:t> pays </a:t>
            </a:r>
            <a:r>
              <a:rPr lang="en-US" dirty="0"/>
              <a:t>for </a:t>
            </a:r>
            <a:r>
              <a:rPr lang="en-US" dirty="0" smtClean="0"/>
              <a:t>non-collision </a:t>
            </a:r>
            <a:r>
              <a:rPr lang="en-US" dirty="0"/>
              <a:t>damages such as theft, vandalism, and acts of nature like a tree branch falling on your windshield.  </a:t>
            </a:r>
          </a:p>
          <a:p>
            <a:pPr lvl="1"/>
            <a:r>
              <a:rPr lang="en-US" b="1" dirty="0"/>
              <a:t>Liability </a:t>
            </a:r>
            <a:r>
              <a:rPr lang="en-US" b="1" dirty="0" smtClean="0"/>
              <a:t>coverage:</a:t>
            </a:r>
            <a:r>
              <a:rPr lang="en-US" dirty="0" smtClean="0"/>
              <a:t> comes </a:t>
            </a:r>
            <a:r>
              <a:rPr lang="en-US" dirty="0"/>
              <a:t>in two forms.  </a:t>
            </a:r>
          </a:p>
          <a:p>
            <a:pPr marL="1074737" lvl="2" indent="-342900">
              <a:buFont typeface="+mj-lt"/>
              <a:buAutoNum type="arabicPeriod"/>
            </a:pPr>
            <a:r>
              <a:rPr lang="en-US" dirty="0" smtClean="0"/>
              <a:t>It </a:t>
            </a:r>
            <a:r>
              <a:rPr lang="en-US" dirty="0"/>
              <a:t>pays others for damages to their person or vehicle caused by the operation of your </a:t>
            </a:r>
            <a:r>
              <a:rPr lang="en-US" dirty="0" smtClean="0"/>
              <a:t>automobile.</a:t>
            </a:r>
          </a:p>
          <a:p>
            <a:pPr marL="1074737" lvl="2" indent="-342900">
              <a:buFont typeface="+mj-lt"/>
              <a:buAutoNum type="arabicPeriod"/>
            </a:pPr>
            <a:r>
              <a:rPr lang="en-US" dirty="0" smtClean="0"/>
              <a:t>It </a:t>
            </a:r>
            <a:r>
              <a:rPr lang="en-US" dirty="0"/>
              <a:t>pays damages to you and your passengers for medical expenses and death benefits</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85</a:t>
            </a:fld>
            <a:endParaRPr lang="en-US"/>
          </a:p>
        </p:txBody>
      </p:sp>
    </p:spTree>
    <p:extLst>
      <p:ext uri="{BB962C8B-B14F-4D97-AF65-F5344CB8AC3E}">
        <p14:creationId xmlns:p14="http://schemas.microsoft.com/office/powerpoint/2010/main" val="862806791"/>
      </p:ext>
    </p:extLst>
  </p:cSld>
  <p:clrMapOvr>
    <a:masterClrMapping/>
  </p:clrMapOvr>
  <p:timing>
    <p:tnLst>
      <p:par>
        <p:cTn xmlns:p14="http://schemas.microsoft.com/office/powerpoint/2010/mai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Key Insurance Terms</a:t>
            </a:r>
            <a:endParaRPr lang="en-US" dirty="0"/>
          </a:p>
        </p:txBody>
      </p:sp>
      <p:sp>
        <p:nvSpPr>
          <p:cNvPr id="3" name="Content Placeholder 2"/>
          <p:cNvSpPr>
            <a:spLocks noGrp="1"/>
          </p:cNvSpPr>
          <p:nvPr>
            <p:ph sz="quarter" idx="1"/>
          </p:nvPr>
        </p:nvSpPr>
        <p:spPr/>
        <p:txBody>
          <a:bodyPr/>
          <a:lstStyle/>
          <a:p>
            <a:r>
              <a:rPr lang="en-US" dirty="0" smtClean="0"/>
              <a:t>Additional Insurance Terms</a:t>
            </a:r>
            <a:endParaRPr lang="en-US" dirty="0"/>
          </a:p>
          <a:p>
            <a:pPr lvl="1"/>
            <a:r>
              <a:rPr lang="en-US" b="1" dirty="0"/>
              <a:t>Deductibility:</a:t>
            </a:r>
            <a:r>
              <a:rPr lang="en-US" dirty="0"/>
              <a:t> </a:t>
            </a:r>
            <a:r>
              <a:rPr lang="en-US" dirty="0" smtClean="0"/>
              <a:t>The </a:t>
            </a:r>
            <a:r>
              <a:rPr lang="en-US" dirty="0"/>
              <a:t>amount the policy holder must pay before the insurance </a:t>
            </a:r>
            <a:r>
              <a:rPr lang="en-US" dirty="0" smtClean="0"/>
              <a:t>coverage begins. For example, if the deductible for a homeowner or auto insurance policy was $500, the insured would be responsible for the first $500 of damage.</a:t>
            </a:r>
            <a:endParaRPr lang="en-US" dirty="0"/>
          </a:p>
          <a:p>
            <a:pPr lvl="1"/>
            <a:r>
              <a:rPr lang="en-US" b="1" dirty="0"/>
              <a:t>Co-payment:</a:t>
            </a:r>
            <a:r>
              <a:rPr lang="en-US" dirty="0"/>
              <a:t> </a:t>
            </a:r>
            <a:r>
              <a:rPr lang="en-US" dirty="0" smtClean="0"/>
              <a:t>An upfront fee </a:t>
            </a:r>
            <a:r>
              <a:rPr lang="en-US" smtClean="0"/>
              <a:t>the insured </a:t>
            </a:r>
            <a:r>
              <a:rPr lang="en-US" dirty="0"/>
              <a:t>must pay for </a:t>
            </a:r>
            <a:r>
              <a:rPr lang="en-US" dirty="0" smtClean="0"/>
              <a:t>a service. For example, a $20 co-pay for a </a:t>
            </a:r>
            <a:r>
              <a:rPr lang="en-US" dirty="0"/>
              <a:t>doctor </a:t>
            </a:r>
            <a:r>
              <a:rPr lang="en-US" dirty="0" smtClean="0"/>
              <a:t>visit </a:t>
            </a:r>
            <a:r>
              <a:rPr lang="en-US" dirty="0"/>
              <a:t>or prescription</a:t>
            </a:r>
            <a:r>
              <a:rPr lang="en-US" dirty="0" smtClean="0"/>
              <a:t>.</a:t>
            </a:r>
            <a:endParaRPr lang="en-US" dirty="0"/>
          </a:p>
          <a:p>
            <a:pPr lvl="1"/>
            <a:r>
              <a:rPr lang="en-US" b="1" dirty="0"/>
              <a:t>Co-insurance:</a:t>
            </a:r>
            <a:r>
              <a:rPr lang="en-US" dirty="0"/>
              <a:t> T</a:t>
            </a:r>
            <a:r>
              <a:rPr lang="en-US" dirty="0" smtClean="0"/>
              <a:t>he percent share of the cost of an adverse event that the policy holder must pay. For </a:t>
            </a:r>
            <a:r>
              <a:rPr lang="en-US" dirty="0"/>
              <a:t>example, a </a:t>
            </a:r>
            <a:r>
              <a:rPr lang="en-US" dirty="0" smtClean="0"/>
              <a:t>health insurance policy may </a:t>
            </a:r>
            <a:r>
              <a:rPr lang="en-US" dirty="0"/>
              <a:t>require the customer to pay 20 percent of the bill for a hospital stay or medical procedure.</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86</a:t>
            </a:fld>
            <a:endParaRPr lang="en-US"/>
          </a:p>
        </p:txBody>
      </p:sp>
    </p:spTree>
    <p:extLst>
      <p:ext uri="{BB962C8B-B14F-4D97-AF65-F5344CB8AC3E}">
        <p14:creationId xmlns:p14="http://schemas.microsoft.com/office/powerpoint/2010/main" val="132240382"/>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Conclusion: Teaching your Children Principles of Success</a:t>
            </a:r>
            <a:endParaRPr lang="en-US" dirty="0"/>
          </a:p>
        </p:txBody>
      </p:sp>
      <p:sp>
        <p:nvSpPr>
          <p:cNvPr id="3" name="Content Placeholder 2"/>
          <p:cNvSpPr>
            <a:spLocks noGrp="1"/>
          </p:cNvSpPr>
          <p:nvPr>
            <p:ph sz="quarter" idx="1"/>
          </p:nvPr>
        </p:nvSpPr>
        <p:spPr/>
        <p:txBody>
          <a:bodyPr/>
          <a:lstStyle/>
          <a:p>
            <a:r>
              <a:rPr lang="en-US" dirty="0"/>
              <a:t>Money is earned by providing services </a:t>
            </a:r>
            <a:r>
              <a:rPr lang="en-US" dirty="0" smtClean="0"/>
              <a:t>others value.</a:t>
            </a:r>
          </a:p>
          <a:p>
            <a:pPr lvl="1"/>
            <a:r>
              <a:rPr lang="en-US" dirty="0"/>
              <a:t>Instead </a:t>
            </a:r>
            <a:r>
              <a:rPr lang="en-US" dirty="0" smtClean="0"/>
              <a:t>of an </a:t>
            </a:r>
            <a:r>
              <a:rPr lang="en-US" dirty="0"/>
              <a:t>allowance, pay </a:t>
            </a:r>
            <a:r>
              <a:rPr lang="en-US" dirty="0" smtClean="0"/>
              <a:t>your children for </a:t>
            </a:r>
            <a:r>
              <a:rPr lang="en-US" dirty="0"/>
              <a:t>performing certain tasks </a:t>
            </a:r>
            <a:r>
              <a:rPr lang="en-US" dirty="0" smtClean="0"/>
              <a:t>and educational successes. </a:t>
            </a:r>
            <a:endParaRPr lang="en-US" dirty="0"/>
          </a:p>
          <a:p>
            <a:r>
              <a:rPr lang="en-US" dirty="0"/>
              <a:t>Money spent on one thing means less funds available for the purchase of other items or savings and investing</a:t>
            </a:r>
            <a:r>
              <a:rPr lang="en-US" dirty="0" smtClean="0"/>
              <a:t>.</a:t>
            </a:r>
          </a:p>
          <a:p>
            <a:pPr lvl="1"/>
            <a:r>
              <a:rPr lang="en-US" dirty="0"/>
              <a:t>Beginning at an early age, </a:t>
            </a:r>
            <a:r>
              <a:rPr lang="en-US" dirty="0" smtClean="0"/>
              <a:t>teach children </a:t>
            </a:r>
            <a:r>
              <a:rPr lang="en-US" dirty="0"/>
              <a:t>about this reality and provide them with experiences that will help them learn to choose wisely.</a:t>
            </a:r>
          </a:p>
          <a:p>
            <a:r>
              <a:rPr lang="en-US" dirty="0"/>
              <a:t>Money both helps us get what we want, </a:t>
            </a:r>
            <a:r>
              <a:rPr lang="en-US" dirty="0" smtClean="0"/>
              <a:t>and </a:t>
            </a:r>
            <a:r>
              <a:rPr lang="en-US" dirty="0"/>
              <a:t>helps others get what they want</a:t>
            </a:r>
            <a:r>
              <a:rPr lang="en-US" dirty="0" smtClean="0"/>
              <a:t>.</a:t>
            </a:r>
            <a:endParaRPr lang="en-US" dirty="0"/>
          </a:p>
          <a:p>
            <a:endParaRPr lang="en-US" sz="2700" dirty="0" smtClean="0"/>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87</a:t>
            </a:fld>
            <a:endParaRPr lang="en-US"/>
          </a:p>
        </p:txBody>
      </p:sp>
    </p:spTree>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Key Ingredients for Your Success</a:t>
            </a:r>
            <a:endParaRPr lang="en-US" dirty="0"/>
          </a:p>
        </p:txBody>
      </p:sp>
      <p:sp>
        <p:nvSpPr>
          <p:cNvPr id="3" name="Content Placeholder 2"/>
          <p:cNvSpPr>
            <a:spLocks noGrp="1"/>
          </p:cNvSpPr>
          <p:nvPr>
            <p:ph sz="quarter" idx="1"/>
          </p:nvPr>
        </p:nvSpPr>
        <p:spPr/>
        <p:txBody>
          <a:bodyPr/>
          <a:lstStyle/>
          <a:p>
            <a:r>
              <a:rPr lang="en-US" dirty="0"/>
              <a:t>To a large degree success in life is about setting goals, working hard to achieve them, figuring out how to make your services useful to others, saving for a specific purpose, and spending money wisely. </a:t>
            </a:r>
          </a:p>
          <a:p>
            <a:endParaRPr lang="en-US" dirty="0" smtClean="0"/>
          </a:p>
          <a:p>
            <a:r>
              <a:rPr lang="en-US" dirty="0" smtClean="0"/>
              <a:t>We </a:t>
            </a:r>
            <a:r>
              <a:rPr lang="en-US" dirty="0"/>
              <a:t>are now at the end of a journey. Our goal has been to provide you with information and tools that will help you live a more successful </a:t>
            </a:r>
            <a:r>
              <a:rPr lang="en-US" dirty="0" smtClean="0"/>
              <a:t>and </a:t>
            </a:r>
            <a:r>
              <a:rPr lang="en-US" dirty="0"/>
              <a:t>fulfilling life. It is our hope that today you will start on a new </a:t>
            </a:r>
            <a:r>
              <a:rPr lang="en-US" dirty="0" smtClean="0"/>
              <a:t>journey–that </a:t>
            </a:r>
            <a:r>
              <a:rPr lang="en-US" dirty="0"/>
              <a:t>you will earnestly resolve to take control of your life and choose options more consistent with success</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88</a:t>
            </a:fld>
            <a:endParaRPr lang="en-US"/>
          </a:p>
        </p:txBody>
      </p:sp>
    </p:spTree>
    <p:extLst>
      <p:ext uri="{BB962C8B-B14F-4D97-AF65-F5344CB8AC3E}">
        <p14:creationId xmlns:p14="http://schemas.microsoft.com/office/powerpoint/2010/main" val="1786528744"/>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15: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a:pPr>
            <a:r>
              <a:rPr lang="en-US" dirty="0"/>
              <a:t>What is the difference in the tax treatment of a traditional r</a:t>
            </a:r>
            <a:r>
              <a:rPr lang="en-US" dirty="0" smtClean="0"/>
              <a:t>etirement plan and </a:t>
            </a:r>
            <a:r>
              <a:rPr lang="en-US" dirty="0"/>
              <a:t>a Roth IRA? If you are currently in a high tax bracket and expect to confront a lower marginal tax rate during your retirement years, which of these two options would be most attractive? </a:t>
            </a:r>
            <a:r>
              <a:rPr lang="en-US" dirty="0" smtClean="0"/>
              <a:t>Explain.</a:t>
            </a:r>
          </a:p>
          <a:p>
            <a:pPr marL="457200" indent="-457200">
              <a:buFont typeface="+mj-lt"/>
              <a:buAutoNum type="arabicPeriod"/>
            </a:pPr>
            <a:endParaRPr lang="en-US" dirty="0"/>
          </a:p>
          <a:p>
            <a:pPr marL="457200" indent="-457200">
              <a:buFont typeface="+mj-lt"/>
              <a:buAutoNum type="arabicPeriod"/>
            </a:pPr>
            <a:r>
              <a:rPr lang="en-US" dirty="0"/>
              <a:t>Why is the default rate on student loans so high? What are some of the pitfalls one should avoid when considering borrowing funds to finance schooling?</a:t>
            </a: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89</a:t>
            </a:fld>
            <a:endParaRPr lang="en-US"/>
          </a:p>
        </p:txBody>
      </p:sp>
    </p:spTree>
    <p:extLst>
      <p:ext uri="{BB962C8B-B14F-4D97-AF65-F5344CB8AC3E}">
        <p14:creationId xmlns:p14="http://schemas.microsoft.com/office/powerpoint/2010/main" val="20234912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Thinking About your Career</a:t>
            </a:r>
            <a:endParaRPr lang="en-US" dirty="0"/>
          </a:p>
        </p:txBody>
      </p:sp>
      <p:sp>
        <p:nvSpPr>
          <p:cNvPr id="3" name="Content Placeholder 2"/>
          <p:cNvSpPr>
            <a:spLocks noGrp="1"/>
          </p:cNvSpPr>
          <p:nvPr>
            <p:ph sz="quarter" idx="1"/>
          </p:nvPr>
        </p:nvSpPr>
        <p:spPr/>
        <p:txBody>
          <a:bodyPr/>
          <a:lstStyle/>
          <a:p>
            <a:r>
              <a:rPr lang="en-US" dirty="0" smtClean="0"/>
              <a:t>Two </a:t>
            </a:r>
            <a:r>
              <a:rPr lang="en-US" dirty="0"/>
              <a:t>factors that are crucially important when making career </a:t>
            </a:r>
            <a:r>
              <a:rPr lang="en-US" dirty="0" smtClean="0"/>
              <a:t>choices.</a:t>
            </a:r>
            <a:endParaRPr lang="en-US" dirty="0"/>
          </a:p>
          <a:p>
            <a:pPr marL="823913" lvl="1" indent="-457200">
              <a:buFont typeface="+mj-lt"/>
              <a:buAutoNum type="arabicPeriod"/>
            </a:pPr>
            <a:r>
              <a:rPr lang="en-US" sz="2000" dirty="0"/>
              <a:t>Y</a:t>
            </a:r>
            <a:r>
              <a:rPr lang="en-US" sz="2000" dirty="0" smtClean="0"/>
              <a:t>ou </a:t>
            </a:r>
            <a:r>
              <a:rPr lang="en-US" sz="2000" dirty="0"/>
              <a:t>need to develop </a:t>
            </a:r>
            <a:r>
              <a:rPr lang="en-US" sz="2000" dirty="0" smtClean="0"/>
              <a:t>skills </a:t>
            </a:r>
            <a:r>
              <a:rPr lang="en-US" sz="2000" dirty="0"/>
              <a:t>and cultivate attitudes that will enhance your ability </a:t>
            </a:r>
            <a:r>
              <a:rPr lang="en-US" sz="2000" dirty="0" smtClean="0"/>
              <a:t>to </a:t>
            </a:r>
            <a:r>
              <a:rPr lang="en-US" sz="2000" dirty="0"/>
              <a:t>provide others with goods and services that they value highly. People earn income by helping others. If you want to achieve earning success, you need to figure out how you can help others a lot</a:t>
            </a:r>
            <a:r>
              <a:rPr lang="en-US" sz="2000" dirty="0" smtClean="0"/>
              <a:t>.</a:t>
            </a:r>
          </a:p>
          <a:p>
            <a:pPr marL="823913" lvl="1" indent="-457200">
              <a:buFont typeface="+mj-lt"/>
              <a:buAutoNum type="arabicPeriod"/>
            </a:pPr>
            <a:r>
              <a:rPr lang="en-US" sz="2000" dirty="0" smtClean="0"/>
              <a:t>You need </a:t>
            </a:r>
            <a:r>
              <a:rPr lang="en-US" sz="2000" dirty="0"/>
              <a:t>to discover where your passions lie—those productive activities that provide you with the most fulfillment. Competency and passion for an activity go together. </a:t>
            </a:r>
            <a:r>
              <a:rPr lang="en-US" sz="2000" dirty="0" smtClean="0"/>
              <a:t>If </a:t>
            </a:r>
            <a:r>
              <a:rPr lang="en-US" sz="2000" dirty="0"/>
              <a:t>you enjoy what you do and believe it is important, you will be happy to do more of it and work to do it better. </a:t>
            </a:r>
            <a:r>
              <a:rPr lang="en-US" sz="2000" dirty="0" smtClean="0"/>
              <a:t>Moreover</a:t>
            </a:r>
            <a:r>
              <a:rPr lang="en-US" sz="2000" dirty="0"/>
              <a:t>, real wealth is measured in terms of personal fulfillment.</a:t>
            </a:r>
          </a:p>
          <a:p>
            <a:endParaRPr lang="en-US" dirty="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9</a:t>
            </a:fld>
            <a:endParaRPr lang="en-US"/>
          </a:p>
        </p:txBody>
      </p:sp>
    </p:spTree>
    <p:extLst>
      <p:ext uri="{BB962C8B-B14F-4D97-AF65-F5344CB8AC3E}">
        <p14:creationId xmlns:p14="http://schemas.microsoft.com/office/powerpoint/2010/main" val="209941694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15: Questions for Thought</a:t>
            </a:r>
            <a:endParaRPr lang="en-US" dirty="0"/>
          </a:p>
        </p:txBody>
      </p:sp>
      <p:sp>
        <p:nvSpPr>
          <p:cNvPr id="3" name="Content Placeholder 2"/>
          <p:cNvSpPr>
            <a:spLocks noGrp="1"/>
          </p:cNvSpPr>
          <p:nvPr>
            <p:ph sz="quarter" idx="1"/>
          </p:nvPr>
        </p:nvSpPr>
        <p:spPr/>
        <p:txBody>
          <a:bodyPr/>
          <a:lstStyle/>
          <a:p>
            <a:pPr marL="457200" indent="-457200">
              <a:buFont typeface="+mj-lt"/>
              <a:buAutoNum type="arabicPeriod" startAt="3"/>
            </a:pPr>
            <a:r>
              <a:rPr lang="en-US" dirty="0" smtClean="0"/>
              <a:t>When </a:t>
            </a:r>
            <a:r>
              <a:rPr lang="en-US" dirty="0"/>
              <a:t>does it make sense to purchase insurance? Under what circumstances is insurance likely to be a poor investment</a:t>
            </a:r>
            <a:r>
              <a:rPr lang="en-US" dirty="0" smtClean="0"/>
              <a:t>?</a:t>
            </a:r>
          </a:p>
          <a:p>
            <a:pPr marL="457200" indent="-457200">
              <a:buFont typeface="+mj-lt"/>
              <a:buAutoNum type="arabicPeriod" startAt="3"/>
            </a:pPr>
            <a:endParaRPr lang="en-US" dirty="0"/>
          </a:p>
          <a:p>
            <a:pPr marL="457200" indent="-457200">
              <a:buFont typeface="+mj-lt"/>
              <a:buAutoNum type="arabicPeriod" startAt="3"/>
            </a:pPr>
            <a:r>
              <a:rPr lang="en-US" dirty="0"/>
              <a:t>People tend to appreciate things they earn more than things that are given to them. Do you think this is true? How might this impact how parents should deal with their children?</a:t>
            </a:r>
            <a:endParaRPr lang="en-US" dirty="0" smtClean="0"/>
          </a:p>
        </p:txBody>
      </p:sp>
      <p:sp>
        <p:nvSpPr>
          <p:cNvPr id="4" name="Slide Number Placeholder 3"/>
          <p:cNvSpPr>
            <a:spLocks noGrp="1"/>
          </p:cNvSpPr>
          <p:nvPr>
            <p:ph type="sldNum" sz="quarter" idx="11"/>
          </p:nvPr>
        </p:nvSpPr>
        <p:spPr/>
        <p:txBody>
          <a:bodyPr/>
          <a:lstStyle/>
          <a:p>
            <a:pPr>
              <a:defRPr/>
            </a:pPr>
            <a:fld id="{26F14747-9C45-418B-A952-BFA113E9DC17}" type="slidenum">
              <a:rPr lang="en-US" smtClean="0"/>
              <a:pPr>
                <a:defRPr/>
              </a:pPr>
              <a:t>90</a:t>
            </a:fld>
            <a:endParaRPr lang="en-US"/>
          </a:p>
        </p:txBody>
      </p:sp>
    </p:spTree>
    <p:extLst>
      <p:ext uri="{BB962C8B-B14F-4D97-AF65-F5344CB8AC3E}">
        <p14:creationId xmlns:p14="http://schemas.microsoft.com/office/powerpoint/2010/main" val="20671881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Oriel</Template>
  <TotalTime>3627</TotalTime>
  <Words>7071</Words>
  <Application>Microsoft Macintosh PowerPoint</Application>
  <PresentationFormat>On-screen Show (4:3)</PresentationFormat>
  <Paragraphs>509</Paragraphs>
  <Slides>90</Slides>
  <Notes>1</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Oriel</vt:lpstr>
      <vt:lpstr>Part 4: Twelve Key Elements of Practical Personal Finance</vt:lpstr>
      <vt:lpstr>Introduction to PowerPoint Slides</vt:lpstr>
      <vt:lpstr>Module 12: Earning, Budgeting, and Spending Wisely</vt:lpstr>
      <vt:lpstr>Financial Anxiety of Americans</vt:lpstr>
      <vt:lpstr>Planning for Financial Success</vt:lpstr>
      <vt:lpstr>Thoughts on The Importance of Money and Wealth</vt:lpstr>
      <vt:lpstr>Element 1. Discover your comparative advantage.</vt:lpstr>
      <vt:lpstr>Discover Your Comparative Advantage</vt:lpstr>
      <vt:lpstr>Thinking About your Career</vt:lpstr>
      <vt:lpstr>Element 2. Cultivate skills, attitudes, and entrepreneurship that increase productivity and make your services more valuable to others.</vt:lpstr>
      <vt:lpstr>Productivity and Earnings</vt:lpstr>
      <vt:lpstr>Cultivating Attitudes That Will Improve Your Productivity</vt:lpstr>
      <vt:lpstr>Cultivating Attitudes That Will Improve Your Productivity continued…</vt:lpstr>
      <vt:lpstr>Cultivating the Entrepreneurial Way of Thinking</vt:lpstr>
      <vt:lpstr>Characteristics of Self-Employed Entrepreneurs</vt:lpstr>
      <vt:lpstr>Employees and Entrepreneurial Characteristics</vt:lpstr>
      <vt:lpstr>Development of Talents and Earned Success</vt:lpstr>
      <vt:lpstr>Element 3. Use budgeting to help you spend your money effectively and save regularly.</vt:lpstr>
      <vt:lpstr>What is Budgeting?</vt:lpstr>
      <vt:lpstr>What is Budgeting? continued…</vt:lpstr>
      <vt:lpstr>Importance of Saving in Your Budget</vt:lpstr>
      <vt:lpstr>Steps for Successful Budgeting</vt:lpstr>
      <vt:lpstr>Steps for Successful Budgeting continued…</vt:lpstr>
      <vt:lpstr>“An Afternoon Coffee Anyone?” An Example of the Power of Saving</vt:lpstr>
      <vt:lpstr>Commitment is Essential for Successful Budgeting.</vt:lpstr>
      <vt:lpstr>Module 12: Questions for Thought</vt:lpstr>
      <vt:lpstr>Module 12: Questions for Thought</vt:lpstr>
      <vt:lpstr>Module 13: Saving and Wise Use of Credit</vt:lpstr>
      <vt:lpstr>Element 4. Don’t finance anything for longer than its useful life.</vt:lpstr>
      <vt:lpstr>The Economics of Financing</vt:lpstr>
      <vt:lpstr>When Does Financing Make Sense?</vt:lpstr>
      <vt:lpstr>When is Financing Dangerous?</vt:lpstr>
      <vt:lpstr>Element 5. Two ways to get more out of your money: avoid credit-card debt and consider purchasing used items.</vt:lpstr>
      <vt:lpstr>Prudent Use of a Credit Card</vt:lpstr>
      <vt:lpstr>Prudent Use of a Credit Card continued…</vt:lpstr>
      <vt:lpstr>It Takes How Long?</vt:lpstr>
      <vt:lpstr>You Paid How Much?</vt:lpstr>
      <vt:lpstr>Consider Buying Used</vt:lpstr>
      <vt:lpstr>Consider Buying Used</vt:lpstr>
      <vt:lpstr>Element 6. Begin paying into a “rainy day” savings account every month.</vt:lpstr>
      <vt:lpstr>Rainy Days and the Real World</vt:lpstr>
      <vt:lpstr>Plan for Your Rainy Days</vt:lpstr>
      <vt:lpstr>Module 13: Questions for Thought</vt:lpstr>
      <vt:lpstr>Module 13: Questions for Thought</vt:lpstr>
      <vt:lpstr>Module 14: Investing and Building Wealth</vt:lpstr>
      <vt:lpstr>Element 7. Put the power of compound interest to work for you.</vt:lpstr>
      <vt:lpstr>The Power of Compound Interest</vt:lpstr>
      <vt:lpstr>Compound Interest and the Rule of 70</vt:lpstr>
      <vt:lpstr>PowerPoint Presentation</vt:lpstr>
      <vt:lpstr>Compound Interest: Key Lessons</vt:lpstr>
      <vt:lpstr>Element 8. Diversify—don’t put all your eggs in one basket.</vt:lpstr>
      <vt:lpstr>Stocks and Bonds</vt:lpstr>
      <vt:lpstr>Diversification and Reducing Risk</vt:lpstr>
      <vt:lpstr>Diversification and Reducing Risk continued…</vt:lpstr>
      <vt:lpstr>Avoid Double Jeopardy</vt:lpstr>
      <vt:lpstr>Element 9. Indexed equity mutual funds can help you beat the experts without taking excessive risk.</vt:lpstr>
      <vt:lpstr>The Random Walk Theory</vt:lpstr>
      <vt:lpstr>Two Types of Equity Funds</vt:lpstr>
      <vt:lpstr>Indexed Equity Funds vs. Managed Funds</vt:lpstr>
      <vt:lpstr>Indexed Equity Funds vs. Managed Funds continued…</vt:lpstr>
      <vt:lpstr>Stock Returns and the Long-Run</vt:lpstr>
      <vt:lpstr>Stock Returns and the Long-Run</vt:lpstr>
      <vt:lpstr>Module 14: Questions for Thought</vt:lpstr>
      <vt:lpstr>Module 14: Questions for Thought</vt:lpstr>
      <vt:lpstr>Module 15: Wealth and Transitions of Life</vt:lpstr>
      <vt:lpstr>Element 10. Invest in stocks for long-run objectives, but as the need for money approaches, increase the proportion of bonds.</vt:lpstr>
      <vt:lpstr>Risk Associated With Bonds</vt:lpstr>
      <vt:lpstr>Shift to Bonds as Retirement Approaches</vt:lpstr>
      <vt:lpstr>Two Types of Retirement Plans</vt:lpstr>
      <vt:lpstr>Tax Treatment of Traditional Retirement Plans</vt:lpstr>
      <vt:lpstr>Tax Treatment of Roth IRAs</vt:lpstr>
      <vt:lpstr>Traditional vs. Roth Plans</vt:lpstr>
      <vt:lpstr>Element 11. Take steps that will reduce risk when making housing, education, and other investment decisions.</vt:lpstr>
      <vt:lpstr>Purchasing a Home: Pitfalls to Avoid</vt:lpstr>
      <vt:lpstr>Purchasing a Home: Pitfalls to Avoid continued…</vt:lpstr>
      <vt:lpstr>Purchasing a Home: Pitfalls to Avoid continued…</vt:lpstr>
      <vt:lpstr>Education: Pitfalls to Avoid</vt:lpstr>
      <vt:lpstr>Investment Pitfalls to Avoid</vt:lpstr>
      <vt:lpstr>Tips for Avoiding Investment Fraud</vt:lpstr>
      <vt:lpstr>Element 12. Use insurance to help manage risk.</vt:lpstr>
      <vt:lpstr>Managing Risk</vt:lpstr>
      <vt:lpstr>What is Insurance?</vt:lpstr>
      <vt:lpstr>What is Insurance? Continued…</vt:lpstr>
      <vt:lpstr>Insurance is Not Always Cost-Effective</vt:lpstr>
      <vt:lpstr>Some Key Insurance Terms</vt:lpstr>
      <vt:lpstr>Some Key Insurance Terms</vt:lpstr>
      <vt:lpstr>Conclusion: Teaching your Children Principles of Success</vt:lpstr>
      <vt:lpstr>Conclusion: Key Ingredients for Your Success</vt:lpstr>
      <vt:lpstr>Module 15: Questions for Thought</vt:lpstr>
      <vt:lpstr>Module 15: Questions for Thought</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Tawni Hunt Ferrarini, PhD</dc:creator>
  <cp:lastModifiedBy>Signè Thomas</cp:lastModifiedBy>
  <cp:revision>258</cp:revision>
  <dcterms:created xsi:type="dcterms:W3CDTF">2010-08-25T18:42:11Z</dcterms:created>
  <dcterms:modified xsi:type="dcterms:W3CDTF">2016-01-05T15:50:53Z</dcterms:modified>
</cp:coreProperties>
</file>