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omments/comment1.xml" ContentType="application/vnd.openxmlformats-officedocument.presentationml.comment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9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9144000" cy="6858000" type="screen4x3"/>
  <p:notesSz cx="6858000" cy="9144000"/>
  <p:embeddedFontLst>
    <p:embeddedFont>
      <p:font typeface="Cambria" panose="02040503050406030204" pitchFamily="18" charset="0"/>
      <p:regular r:id="rId100"/>
      <p:bold r:id="rId101"/>
      <p:italic r:id="rId102"/>
      <p:boldItalic r:id="rId103"/>
    </p:embeddedFont>
    <p:embeddedFont>
      <p:font typeface="Century Schoolbook" panose="02040604050505020304" pitchFamily="18" charset="0"/>
      <p:regular r:id="rId104"/>
      <p:bold r:id="rId105"/>
      <p:italic r:id="rId106"/>
      <p:boldItalic r:id="rId107"/>
    </p:embeddedFont>
    <p:embeddedFont>
      <p:font typeface="Helvetica Neue" panose="020B0604020202020204" charset="0"/>
      <p:regular r:id="rId108"/>
      <p:bold r:id="rId109"/>
      <p:italic r:id="rId110"/>
      <p:boldItalic r:id="rId111"/>
    </p:embeddedFont>
    <p:embeddedFont>
      <p:font typeface="Rockwell" panose="02060603020205020403" pitchFamily="18" charset="0"/>
      <p:regular r:id="rId112"/>
      <p:bold r:id="rId113"/>
      <p:italic r:id="rId114"/>
      <p:boldItalic r:id="rId1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6" roundtripDataSignature="AMtx7miBXWq2mqERWG2hyrOrg2HK2zjD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wni Hunt Ferrarin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822B42-1DA7-4488-83A3-1BE21E76DB05}">
  <a:tblStyle styleId="{91822B42-1DA7-4488-83A3-1BE21E76DB05}"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8E7"/>
          </a:solidFill>
        </a:fill>
      </a:tcStyle>
    </a:wholeTbl>
    <a:band1H>
      <a:tcTxStyle/>
      <a:tcStyle>
        <a:tcBdr/>
        <a:fill>
          <a:solidFill>
            <a:srgbClr val="EFCECA"/>
          </a:solidFill>
        </a:fill>
      </a:tcStyle>
    </a:band1H>
    <a:band2H>
      <a:tcTxStyle/>
      <a:tcStyle>
        <a:tcBdr/>
      </a:tcStyle>
    </a:band2H>
    <a:band1V>
      <a:tcTxStyle/>
      <a:tcStyle>
        <a:tcBdr/>
        <a:fill>
          <a:solidFill>
            <a:srgbClr val="EFCECA"/>
          </a:solidFill>
        </a:fill>
      </a:tcStyle>
    </a:band1V>
    <a:band2V>
      <a:tcTxStyle/>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58" y="23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3.fntdata"/><Relationship Id="rId16" Type="http://schemas.openxmlformats.org/officeDocument/2006/relationships/slide" Target="slides/slide15.xml"/><Relationship Id="rId107" Type="http://schemas.openxmlformats.org/officeDocument/2006/relationships/font" Target="fonts/font8.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4.fntdata"/><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4.fntdata"/><Relationship Id="rId108" Type="http://schemas.openxmlformats.org/officeDocument/2006/relationships/font" Target="fonts/font9.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5.fntdata"/><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0.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5.fntdata"/><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1.fntdata"/><Relationship Id="rId115"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fntdata"/><Relationship Id="rId105"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2.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9-03T19:17:28.524" idx="1">
    <p:pos x="419" y="65"/>
    <p:text>Below,  place exhibits 8, 9, and 10.  
@sp22bg@fsu.edu
_Assigned to sp22bg@fsu.edu_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U23RnF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2" name="Google Shape;11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7" name="Google Shape;28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8" name="Google Shape;29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5" name="Google Shape;30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2" name="Google Shape;31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9" name="Google Shape;31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6" name="Google Shape;32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3" name="Google Shape;33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4" name="Google Shape;34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1" name="Google Shape;35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8" name="Google Shape;35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65" name="Google Shape;36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72" name="Google Shape;37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79" name="Google Shape;37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86" name="Google Shape;38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93" name="Google Shape;39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00" name="Google Shape;40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8" name="Google Shape;408;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6" name="Google Shape;416;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24" name="Google Shape;42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35" name="Google Shape;43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7" name="Google Shape;12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2" name="Google Shape;44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9" name="Google Shape;44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6" name="Google Shape;45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63" name="Google Shape;46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70" name="Google Shape;47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77" name="Google Shape;47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88" name="Google Shape;48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95" name="Google Shape;49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2" name="Google Shape;50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9" name="Google Shape;50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5" name="Google Shape;135;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16" name="Google Shape;51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23" name="Google Shape;52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30" name="Google Shape;53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37" name="Google Shape;53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46" name="Google Shape;54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53" name="Google Shape;55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60" name="Google Shape;560;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1" name="Google Shape;57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8" name="Google Shape;57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5" name="Google Shape;585;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3" name="Google Shape;14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2" name="Google Shape;592;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9" name="Google Shape;599;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6" name="Google Shape;606;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3" name="Google Shape;61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0" name="Google Shape;62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fc2d1f89b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fc2d1f89bd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8" name="Google Shape;628;g2fc2d1f89bd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fc2d1f89b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fc2d1f89b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6" name="Google Shape;636;g2fc2d1f89b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42" name="Google Shape;64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1" name="Google Shape;65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8" name="Google Shape;658;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 name="Google Shape;150;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5" name="Google Shape;66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2" name="Google Shape;672;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0" name="Google Shape;680;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9" name="Google Shape;689;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97" name="Google Shape;697;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08" name="Google Shape;70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15" name="Google Shape;71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22" name="Google Shape;722;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29" name="Google Shape;729;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36" name="Google Shape;736;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7" name="Google Shape;747;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54" name="Google Shape;75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1" name="Google Shape;761;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8" name="Google Shape;76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5" name="Google Shape;775;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2" name="Google Shape;78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9" name="Google Shape;789;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96" name="Google Shape;796;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03" name="Google Shape;80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10" name="Google Shape;810;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fb69edb31c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fb69edb31c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8" name="Google Shape;218;g2fb69edb31c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17" name="Google Shape;817;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4" name="Google Shape;824;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31" name="Google Shape;83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2" name="Google Shape;842;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9" name="Google Shape;849;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fb69edb31c_2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2fb69edb31c_2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1" name="Google Shape;861;g2fb69edb31c_2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2fb69edb31c_2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2fb69edb31c_2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8" name="Google Shape;868;g2fb69edb31c_2_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5" name="Google Shape;875;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84" name="Google Shape;884;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94" name="Google Shape;894;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4" name="Google Shape;22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2fb69edb31c_2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2fb69edb31c_2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3" name="Google Shape;903;g2fb69edb31c_2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09" name="Google Shape;909;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fb5d0b535f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2fb5d0b535f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7" name="Google Shape;917;g2fb5d0b535f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8afde9bd53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28afde9bd53_1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5" name="Google Shape;925;g28afde9bd53_1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28afde9bd53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28afde9bd53_1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3" name="Google Shape;933;g28afde9bd53_1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28afde9bd53_1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28afde9bd53_1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1" name="Google Shape;941;g28afde9bd53_1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28afde9bd53_1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28afde9bd53_1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9" name="Google Shape;949;g28afde9bd53_1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56" name="Google Shape;956;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105"/>
          <p:cNvSpPr/>
          <p:nvPr/>
        </p:nvSpPr>
        <p:spPr>
          <a:xfrm>
            <a:off x="685800" y="1346947"/>
            <a:ext cx="7772400" cy="80683"/>
          </a:xfrm>
          <a:prstGeom prst="rect">
            <a:avLst/>
          </a:prstGeom>
          <a:blipFill rotWithShape="1">
            <a:blip r:embed="rId2">
              <a:alphaModFix amt="80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05"/>
          <p:cNvSpPr/>
          <p:nvPr/>
        </p:nvSpPr>
        <p:spPr>
          <a:xfrm>
            <a:off x="685800" y="4282763"/>
            <a:ext cx="7772400" cy="80683"/>
          </a:xfrm>
          <a:prstGeom prst="rect">
            <a:avLst/>
          </a:prstGeom>
          <a:blipFill rotWithShape="1">
            <a:blip r:embed="rId2">
              <a:alphaModFix amt="80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05"/>
          <p:cNvSpPr/>
          <p:nvPr/>
        </p:nvSpPr>
        <p:spPr>
          <a:xfrm>
            <a:off x="685800" y="1484779"/>
            <a:ext cx="7772400" cy="274320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105"/>
          <p:cNvGrpSpPr/>
          <p:nvPr/>
        </p:nvGrpSpPr>
        <p:grpSpPr>
          <a:xfrm>
            <a:off x="7234780" y="4107023"/>
            <a:ext cx="914400" cy="914400"/>
            <a:chOff x="9685338" y="4460675"/>
            <a:chExt cx="1080904" cy="1080902"/>
          </a:xfrm>
        </p:grpSpPr>
        <p:sp>
          <p:nvSpPr>
            <p:cNvPr id="24" name="Google Shape;24;p105"/>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05"/>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105"/>
          <p:cNvSpPr txBox="1">
            <a:spLocks noGrp="1"/>
          </p:cNvSpPr>
          <p:nvPr>
            <p:ph type="ctrTitle"/>
          </p:nvPr>
        </p:nvSpPr>
        <p:spPr>
          <a:xfrm>
            <a:off x="788670" y="1432223"/>
            <a:ext cx="759333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6400"/>
              <a:buFont typeface="Rockwell"/>
              <a:buNone/>
              <a:defRPr sz="6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5"/>
          <p:cNvSpPr txBox="1">
            <a:spLocks noGrp="1"/>
          </p:cNvSpPr>
          <p:nvPr>
            <p:ph type="subTitle" idx="1"/>
          </p:nvPr>
        </p:nvSpPr>
        <p:spPr>
          <a:xfrm>
            <a:off x="802386" y="4389120"/>
            <a:ext cx="5918454"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1530"/>
              <a:buNone/>
              <a:defRPr sz="1800" b="0">
                <a:solidFill>
                  <a:schemeClr val="dk1"/>
                </a:solidFill>
              </a:defRPr>
            </a:lvl1pPr>
            <a:lvl2pPr lvl="1" algn="ctr">
              <a:lnSpc>
                <a:spcPct val="90000"/>
              </a:lnSpc>
              <a:spcBef>
                <a:spcPts val="400"/>
              </a:spcBef>
              <a:spcAft>
                <a:spcPts val="0"/>
              </a:spcAft>
              <a:buSzPts val="1530"/>
              <a:buNone/>
              <a:defRPr sz="1800"/>
            </a:lvl2pPr>
            <a:lvl3pPr lvl="2" algn="ctr">
              <a:lnSpc>
                <a:spcPct val="90000"/>
              </a:lnSpc>
              <a:spcBef>
                <a:spcPts val="400"/>
              </a:spcBef>
              <a:spcAft>
                <a:spcPts val="0"/>
              </a:spcAft>
              <a:buSzPts val="1530"/>
              <a:buNone/>
              <a:defRPr sz="1800"/>
            </a:lvl3pPr>
            <a:lvl4pPr lvl="3" algn="ctr">
              <a:lnSpc>
                <a:spcPct val="90000"/>
              </a:lnSpc>
              <a:spcBef>
                <a:spcPts val="400"/>
              </a:spcBef>
              <a:spcAft>
                <a:spcPts val="0"/>
              </a:spcAft>
              <a:buSzPts val="1530"/>
              <a:buNone/>
              <a:defRPr sz="1800"/>
            </a:lvl4pPr>
            <a:lvl5pPr lvl="4" algn="ctr">
              <a:lnSpc>
                <a:spcPct val="90000"/>
              </a:lnSpc>
              <a:spcBef>
                <a:spcPts val="400"/>
              </a:spcBef>
              <a:spcAft>
                <a:spcPts val="0"/>
              </a:spcAft>
              <a:buSzPts val="1530"/>
              <a:buNone/>
              <a:defRPr sz="1800"/>
            </a:lvl5pPr>
            <a:lvl6pPr lvl="5" algn="ctr">
              <a:lnSpc>
                <a:spcPct val="90000"/>
              </a:lnSpc>
              <a:spcBef>
                <a:spcPts val="400"/>
              </a:spcBef>
              <a:spcAft>
                <a:spcPts val="0"/>
              </a:spcAft>
              <a:buSzPts val="1530"/>
              <a:buNone/>
              <a:defRPr sz="1800"/>
            </a:lvl6pPr>
            <a:lvl7pPr lvl="6" algn="ctr">
              <a:lnSpc>
                <a:spcPct val="90000"/>
              </a:lnSpc>
              <a:spcBef>
                <a:spcPts val="400"/>
              </a:spcBef>
              <a:spcAft>
                <a:spcPts val="0"/>
              </a:spcAft>
              <a:buSzPts val="1530"/>
              <a:buNone/>
              <a:defRPr sz="1800"/>
            </a:lvl7pPr>
            <a:lvl8pPr lvl="7" algn="ctr">
              <a:lnSpc>
                <a:spcPct val="90000"/>
              </a:lnSpc>
              <a:spcBef>
                <a:spcPts val="400"/>
              </a:spcBef>
              <a:spcAft>
                <a:spcPts val="0"/>
              </a:spcAft>
              <a:buSzPts val="1530"/>
              <a:buNone/>
              <a:defRPr sz="1800"/>
            </a:lvl8pPr>
            <a:lvl9pPr lvl="8" algn="ctr">
              <a:lnSpc>
                <a:spcPct val="90000"/>
              </a:lnSpc>
              <a:spcBef>
                <a:spcPts val="400"/>
              </a:spcBef>
              <a:spcAft>
                <a:spcPts val="200"/>
              </a:spcAft>
              <a:buSzPts val="1530"/>
              <a:buNone/>
              <a:defRPr sz="1800"/>
            </a:lvl9pPr>
          </a:lstStyle>
          <a:p>
            <a:endParaRPr/>
          </a:p>
        </p:txBody>
      </p:sp>
      <p:sp>
        <p:nvSpPr>
          <p:cNvPr id="28" name="Google Shape;28;p105"/>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5"/>
          <p:cNvSpPr txBox="1">
            <a:spLocks noGrp="1"/>
          </p:cNvSpPr>
          <p:nvPr>
            <p:ph type="ftr" idx="11"/>
          </p:nvPr>
        </p:nvSpPr>
        <p:spPr>
          <a:xfrm>
            <a:off x="812805"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5"/>
          <p:cNvSpPr txBox="1">
            <a:spLocks noGrp="1"/>
          </p:cNvSpPr>
          <p:nvPr>
            <p:ph type="sldNum" idx="12"/>
          </p:nvPr>
        </p:nvSpPr>
        <p:spPr>
          <a:xfrm>
            <a:off x="7244280" y="4227195"/>
            <a:ext cx="895401"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ckwell"/>
                <a:ea typeface="Rockwell"/>
                <a:cs typeface="Rockwell"/>
                <a:sym typeface="Rockwell"/>
              </a:defRPr>
            </a:lvl1pPr>
            <a:lvl2pPr marL="0" lvl="1" indent="0" algn="ctr">
              <a:spcBef>
                <a:spcPts val="0"/>
              </a:spcBef>
              <a:buNone/>
              <a:defRPr sz="2800" b="1" i="0" u="none" strike="noStrike" cap="none">
                <a:solidFill>
                  <a:srgbClr val="FFFFFF"/>
                </a:solidFill>
                <a:latin typeface="Rockwell"/>
                <a:ea typeface="Rockwell"/>
                <a:cs typeface="Rockwell"/>
                <a:sym typeface="Rockwell"/>
              </a:defRPr>
            </a:lvl2pPr>
            <a:lvl3pPr marL="0" lvl="2" indent="0" algn="ctr">
              <a:spcBef>
                <a:spcPts val="0"/>
              </a:spcBef>
              <a:buNone/>
              <a:defRPr sz="2800" b="1" i="0" u="none" strike="noStrike" cap="none">
                <a:solidFill>
                  <a:srgbClr val="FFFFFF"/>
                </a:solidFill>
                <a:latin typeface="Rockwell"/>
                <a:ea typeface="Rockwell"/>
                <a:cs typeface="Rockwell"/>
                <a:sym typeface="Rockwell"/>
              </a:defRPr>
            </a:lvl3pPr>
            <a:lvl4pPr marL="0" lvl="3" indent="0" algn="ctr">
              <a:spcBef>
                <a:spcPts val="0"/>
              </a:spcBef>
              <a:buNone/>
              <a:defRPr sz="2800" b="1" i="0" u="none" strike="noStrike" cap="none">
                <a:solidFill>
                  <a:srgbClr val="FFFFFF"/>
                </a:solidFill>
                <a:latin typeface="Rockwell"/>
                <a:ea typeface="Rockwell"/>
                <a:cs typeface="Rockwell"/>
                <a:sym typeface="Rockwell"/>
              </a:defRPr>
            </a:lvl4pPr>
            <a:lvl5pPr marL="0" lvl="4" indent="0" algn="ctr">
              <a:spcBef>
                <a:spcPts val="0"/>
              </a:spcBef>
              <a:buNone/>
              <a:defRPr sz="2800" b="1" i="0" u="none" strike="noStrike" cap="none">
                <a:solidFill>
                  <a:srgbClr val="FFFFFF"/>
                </a:solidFill>
                <a:latin typeface="Rockwell"/>
                <a:ea typeface="Rockwell"/>
                <a:cs typeface="Rockwell"/>
                <a:sym typeface="Rockwell"/>
              </a:defRPr>
            </a:lvl5pPr>
            <a:lvl6pPr marL="0" lvl="5" indent="0" algn="ctr">
              <a:spcBef>
                <a:spcPts val="0"/>
              </a:spcBef>
              <a:buNone/>
              <a:defRPr sz="2800" b="1" i="0" u="none" strike="noStrike" cap="none">
                <a:solidFill>
                  <a:srgbClr val="FFFFFF"/>
                </a:solidFill>
                <a:latin typeface="Rockwell"/>
                <a:ea typeface="Rockwell"/>
                <a:cs typeface="Rockwell"/>
                <a:sym typeface="Rockwell"/>
              </a:defRPr>
            </a:lvl6pPr>
            <a:lvl7pPr marL="0" lvl="6" indent="0" algn="ctr">
              <a:spcBef>
                <a:spcPts val="0"/>
              </a:spcBef>
              <a:buNone/>
              <a:defRPr sz="2800" b="1" i="0" u="none" strike="noStrike" cap="none">
                <a:solidFill>
                  <a:srgbClr val="FFFFFF"/>
                </a:solidFill>
                <a:latin typeface="Rockwell"/>
                <a:ea typeface="Rockwell"/>
                <a:cs typeface="Rockwell"/>
                <a:sym typeface="Rockwell"/>
              </a:defRPr>
            </a:lvl7pPr>
            <a:lvl8pPr marL="0" lvl="7" indent="0" algn="ctr">
              <a:spcBef>
                <a:spcPts val="0"/>
              </a:spcBef>
              <a:buNone/>
              <a:defRPr sz="2800" b="1" i="0" u="none" strike="noStrike" cap="none">
                <a:solidFill>
                  <a:srgbClr val="FFFFFF"/>
                </a:solidFill>
                <a:latin typeface="Rockwell"/>
                <a:ea typeface="Rockwell"/>
                <a:cs typeface="Rockwell"/>
                <a:sym typeface="Rockwell"/>
              </a:defRPr>
            </a:lvl8pPr>
            <a:lvl9pPr marL="0" lvl="8" indent="0" algn="ctr">
              <a:spcBef>
                <a:spcPts val="0"/>
              </a:spcBef>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pic>
        <p:nvPicPr>
          <p:cNvPr id="31" name="Google Shape;31;p105" descr="A close-up of the CSE logo"/>
          <p:cNvPicPr preferRelativeResize="0"/>
          <p:nvPr/>
        </p:nvPicPr>
        <p:blipFill rotWithShape="1">
          <a:blip r:embed="rId4">
            <a:alphaModFix/>
          </a:blip>
          <a:srcRect/>
          <a:stretch/>
        </p:blipFill>
        <p:spPr>
          <a:xfrm>
            <a:off x="828969" y="6296912"/>
            <a:ext cx="430530" cy="3168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14"/>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14"/>
          <p:cNvSpPr txBox="1">
            <a:spLocks noGrp="1"/>
          </p:cNvSpPr>
          <p:nvPr>
            <p:ph type="body" idx="1"/>
          </p:nvPr>
        </p:nvSpPr>
        <p:spPr>
          <a:xfrm rot="5400000">
            <a:off x="2546604" y="260604"/>
            <a:ext cx="4050792" cy="77724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00" name="Google Shape;100;p114"/>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14"/>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1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FFFFFF"/>
              </a:buClr>
              <a:buSzPts val="1100"/>
              <a:buFont typeface="Rockwell"/>
              <a:buNone/>
              <a:defRPr/>
            </a:lvl1pPr>
            <a:lvl2pPr marL="0" lvl="1" indent="0" algn="ctr">
              <a:spcBef>
                <a:spcPts val="0"/>
              </a:spcBef>
              <a:spcAft>
                <a:spcPts val="0"/>
              </a:spcAft>
              <a:buClr>
                <a:srgbClr val="FFFFFF"/>
              </a:buClr>
              <a:buSzPts val="1100"/>
              <a:buFont typeface="Rockwell"/>
              <a:buNone/>
              <a:defRPr/>
            </a:lvl2pPr>
            <a:lvl3pPr marL="0" lvl="2" indent="0" algn="ctr">
              <a:spcBef>
                <a:spcPts val="0"/>
              </a:spcBef>
              <a:spcAft>
                <a:spcPts val="0"/>
              </a:spcAft>
              <a:buClr>
                <a:srgbClr val="FFFFFF"/>
              </a:buClr>
              <a:buSzPts val="1100"/>
              <a:buFont typeface="Rockwell"/>
              <a:buNone/>
              <a:defRPr/>
            </a:lvl3pPr>
            <a:lvl4pPr marL="0" lvl="3" indent="0" algn="ctr">
              <a:spcBef>
                <a:spcPts val="0"/>
              </a:spcBef>
              <a:spcAft>
                <a:spcPts val="0"/>
              </a:spcAft>
              <a:buClr>
                <a:srgbClr val="FFFFFF"/>
              </a:buClr>
              <a:buSzPts val="1100"/>
              <a:buFont typeface="Rockwell"/>
              <a:buNone/>
              <a:defRPr/>
            </a:lvl4pPr>
            <a:lvl5pPr marL="0" lvl="4" indent="0" algn="ctr">
              <a:spcBef>
                <a:spcPts val="0"/>
              </a:spcBef>
              <a:spcAft>
                <a:spcPts val="0"/>
              </a:spcAft>
              <a:buClr>
                <a:srgbClr val="FFFFFF"/>
              </a:buClr>
              <a:buSzPts val="1100"/>
              <a:buFont typeface="Rockwell"/>
              <a:buNone/>
              <a:defRPr/>
            </a:lvl5pPr>
            <a:lvl6pPr marL="0" lvl="5" indent="0" algn="ctr">
              <a:spcBef>
                <a:spcPts val="0"/>
              </a:spcBef>
              <a:spcAft>
                <a:spcPts val="0"/>
              </a:spcAft>
              <a:buClr>
                <a:srgbClr val="FFFFFF"/>
              </a:buClr>
              <a:buSzPts val="1100"/>
              <a:buFont typeface="Rockwell"/>
              <a:buNone/>
              <a:defRPr/>
            </a:lvl6pPr>
            <a:lvl7pPr marL="0" lvl="6" indent="0" algn="ctr">
              <a:spcBef>
                <a:spcPts val="0"/>
              </a:spcBef>
              <a:spcAft>
                <a:spcPts val="0"/>
              </a:spcAft>
              <a:buClr>
                <a:srgbClr val="FFFFFF"/>
              </a:buClr>
              <a:buSzPts val="1100"/>
              <a:buFont typeface="Rockwell"/>
              <a:buNone/>
              <a:defRPr/>
            </a:lvl7pPr>
            <a:lvl8pPr marL="0" lvl="7" indent="0" algn="ctr">
              <a:spcBef>
                <a:spcPts val="0"/>
              </a:spcBef>
              <a:spcAft>
                <a:spcPts val="0"/>
              </a:spcAft>
              <a:buClr>
                <a:srgbClr val="FFFFFF"/>
              </a:buClr>
              <a:buSzPts val="1100"/>
              <a:buFont typeface="Rockwell"/>
              <a:buNone/>
              <a:defRPr/>
            </a:lvl8pPr>
            <a:lvl9pPr marL="0" lvl="8" indent="0" algn="ctr">
              <a:spcBef>
                <a:spcPts val="0"/>
              </a:spcBef>
              <a:spcAft>
                <a:spcPts val="0"/>
              </a:spcAft>
              <a:buClr>
                <a:srgbClr val="FFFFFF"/>
              </a:buClr>
              <a:buSzPts val="1100"/>
              <a:buFont typeface="Rockwel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115"/>
          <p:cNvSpPr txBox="1">
            <a:spLocks noGrp="1"/>
          </p:cNvSpPr>
          <p:nvPr>
            <p:ph type="title"/>
          </p:nvPr>
        </p:nvSpPr>
        <p:spPr>
          <a:xfrm rot="5400000">
            <a:off x="4681538" y="2395538"/>
            <a:ext cx="5638800" cy="1914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200"/>
              <a:buFont typeface="Rockwell"/>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15"/>
          <p:cNvSpPr txBox="1">
            <a:spLocks noGrp="1"/>
          </p:cNvSpPr>
          <p:nvPr>
            <p:ph type="body" idx="1"/>
          </p:nvPr>
        </p:nvSpPr>
        <p:spPr>
          <a:xfrm rot="5400000">
            <a:off x="795338" y="538163"/>
            <a:ext cx="5638800" cy="5629275"/>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06" name="Google Shape;106;p115"/>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15"/>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15"/>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FFFFFF"/>
              </a:buClr>
              <a:buSzPts val="1100"/>
              <a:buFont typeface="Rockwell"/>
              <a:buNone/>
              <a:defRPr/>
            </a:lvl1pPr>
            <a:lvl2pPr marL="0" lvl="1" indent="0" algn="ctr">
              <a:spcBef>
                <a:spcPts val="0"/>
              </a:spcBef>
              <a:spcAft>
                <a:spcPts val="0"/>
              </a:spcAft>
              <a:buClr>
                <a:srgbClr val="FFFFFF"/>
              </a:buClr>
              <a:buSzPts val="1100"/>
              <a:buFont typeface="Rockwell"/>
              <a:buNone/>
              <a:defRPr/>
            </a:lvl2pPr>
            <a:lvl3pPr marL="0" lvl="2" indent="0" algn="ctr">
              <a:spcBef>
                <a:spcPts val="0"/>
              </a:spcBef>
              <a:spcAft>
                <a:spcPts val="0"/>
              </a:spcAft>
              <a:buClr>
                <a:srgbClr val="FFFFFF"/>
              </a:buClr>
              <a:buSzPts val="1100"/>
              <a:buFont typeface="Rockwell"/>
              <a:buNone/>
              <a:defRPr/>
            </a:lvl3pPr>
            <a:lvl4pPr marL="0" lvl="3" indent="0" algn="ctr">
              <a:spcBef>
                <a:spcPts val="0"/>
              </a:spcBef>
              <a:spcAft>
                <a:spcPts val="0"/>
              </a:spcAft>
              <a:buClr>
                <a:srgbClr val="FFFFFF"/>
              </a:buClr>
              <a:buSzPts val="1100"/>
              <a:buFont typeface="Rockwell"/>
              <a:buNone/>
              <a:defRPr/>
            </a:lvl4pPr>
            <a:lvl5pPr marL="0" lvl="4" indent="0" algn="ctr">
              <a:spcBef>
                <a:spcPts val="0"/>
              </a:spcBef>
              <a:spcAft>
                <a:spcPts val="0"/>
              </a:spcAft>
              <a:buClr>
                <a:srgbClr val="FFFFFF"/>
              </a:buClr>
              <a:buSzPts val="1100"/>
              <a:buFont typeface="Rockwell"/>
              <a:buNone/>
              <a:defRPr/>
            </a:lvl5pPr>
            <a:lvl6pPr marL="0" lvl="5" indent="0" algn="ctr">
              <a:spcBef>
                <a:spcPts val="0"/>
              </a:spcBef>
              <a:spcAft>
                <a:spcPts val="0"/>
              </a:spcAft>
              <a:buClr>
                <a:srgbClr val="FFFFFF"/>
              </a:buClr>
              <a:buSzPts val="1100"/>
              <a:buFont typeface="Rockwell"/>
              <a:buNone/>
              <a:defRPr/>
            </a:lvl6pPr>
            <a:lvl7pPr marL="0" lvl="6" indent="0" algn="ctr">
              <a:spcBef>
                <a:spcPts val="0"/>
              </a:spcBef>
              <a:spcAft>
                <a:spcPts val="0"/>
              </a:spcAft>
              <a:buClr>
                <a:srgbClr val="FFFFFF"/>
              </a:buClr>
              <a:buSzPts val="1100"/>
              <a:buFont typeface="Rockwell"/>
              <a:buNone/>
              <a:defRPr/>
            </a:lvl7pPr>
            <a:lvl8pPr marL="0" lvl="7" indent="0" algn="ctr">
              <a:spcBef>
                <a:spcPts val="0"/>
              </a:spcBef>
              <a:spcAft>
                <a:spcPts val="0"/>
              </a:spcAft>
              <a:buClr>
                <a:srgbClr val="FFFFFF"/>
              </a:buClr>
              <a:buSzPts val="1100"/>
              <a:buFont typeface="Rockwell"/>
              <a:buNone/>
              <a:defRPr/>
            </a:lvl8pPr>
            <a:lvl9pPr marL="0" lvl="8" indent="0" algn="ctr">
              <a:spcBef>
                <a:spcPts val="0"/>
              </a:spcBef>
              <a:spcAft>
                <a:spcPts val="0"/>
              </a:spcAft>
              <a:buClr>
                <a:srgbClr val="FFFFFF"/>
              </a:buClr>
              <a:buSzPts val="1100"/>
              <a:buFont typeface="Rockwel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06"/>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06"/>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35" name="Google Shape;35;p106"/>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6"/>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06"/>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FFFFFF"/>
              </a:buClr>
              <a:buSzPts val="1100"/>
              <a:buFont typeface="Rockwell"/>
              <a:buNone/>
              <a:defRPr/>
            </a:lvl1pPr>
            <a:lvl2pPr marL="0" lvl="1" indent="0" algn="ctr">
              <a:spcBef>
                <a:spcPts val="0"/>
              </a:spcBef>
              <a:spcAft>
                <a:spcPts val="0"/>
              </a:spcAft>
              <a:buClr>
                <a:srgbClr val="FFFFFF"/>
              </a:buClr>
              <a:buSzPts val="1100"/>
              <a:buFont typeface="Rockwell"/>
              <a:buNone/>
              <a:defRPr/>
            </a:lvl2pPr>
            <a:lvl3pPr marL="0" lvl="2" indent="0" algn="ctr">
              <a:spcBef>
                <a:spcPts val="0"/>
              </a:spcBef>
              <a:spcAft>
                <a:spcPts val="0"/>
              </a:spcAft>
              <a:buClr>
                <a:srgbClr val="FFFFFF"/>
              </a:buClr>
              <a:buSzPts val="1100"/>
              <a:buFont typeface="Rockwell"/>
              <a:buNone/>
              <a:defRPr/>
            </a:lvl3pPr>
            <a:lvl4pPr marL="0" lvl="3" indent="0" algn="ctr">
              <a:spcBef>
                <a:spcPts val="0"/>
              </a:spcBef>
              <a:spcAft>
                <a:spcPts val="0"/>
              </a:spcAft>
              <a:buClr>
                <a:srgbClr val="FFFFFF"/>
              </a:buClr>
              <a:buSzPts val="1100"/>
              <a:buFont typeface="Rockwell"/>
              <a:buNone/>
              <a:defRPr/>
            </a:lvl4pPr>
            <a:lvl5pPr marL="0" lvl="4" indent="0" algn="ctr">
              <a:spcBef>
                <a:spcPts val="0"/>
              </a:spcBef>
              <a:spcAft>
                <a:spcPts val="0"/>
              </a:spcAft>
              <a:buClr>
                <a:srgbClr val="FFFFFF"/>
              </a:buClr>
              <a:buSzPts val="1100"/>
              <a:buFont typeface="Rockwell"/>
              <a:buNone/>
              <a:defRPr/>
            </a:lvl5pPr>
            <a:lvl6pPr marL="0" lvl="5" indent="0" algn="ctr">
              <a:spcBef>
                <a:spcPts val="0"/>
              </a:spcBef>
              <a:spcAft>
                <a:spcPts val="0"/>
              </a:spcAft>
              <a:buClr>
                <a:srgbClr val="FFFFFF"/>
              </a:buClr>
              <a:buSzPts val="1100"/>
              <a:buFont typeface="Rockwell"/>
              <a:buNone/>
              <a:defRPr/>
            </a:lvl6pPr>
            <a:lvl7pPr marL="0" lvl="6" indent="0" algn="ctr">
              <a:spcBef>
                <a:spcPts val="0"/>
              </a:spcBef>
              <a:spcAft>
                <a:spcPts val="0"/>
              </a:spcAft>
              <a:buClr>
                <a:srgbClr val="FFFFFF"/>
              </a:buClr>
              <a:buSzPts val="1100"/>
              <a:buFont typeface="Rockwell"/>
              <a:buNone/>
              <a:defRPr/>
            </a:lvl7pPr>
            <a:lvl8pPr marL="0" lvl="7" indent="0" algn="ctr">
              <a:spcBef>
                <a:spcPts val="0"/>
              </a:spcBef>
              <a:spcAft>
                <a:spcPts val="0"/>
              </a:spcAft>
              <a:buClr>
                <a:srgbClr val="FFFFFF"/>
              </a:buClr>
              <a:buSzPts val="1100"/>
              <a:buFont typeface="Rockwell"/>
              <a:buNone/>
              <a:defRPr/>
            </a:lvl8pPr>
            <a:lvl9pPr marL="0" lvl="8" indent="0" algn="ctr">
              <a:spcBef>
                <a:spcPts val="0"/>
              </a:spcBef>
              <a:spcAft>
                <a:spcPts val="0"/>
              </a:spcAft>
              <a:buClr>
                <a:srgbClr val="FFFFFF"/>
              </a:buClr>
              <a:buSzPts val="1100"/>
              <a:buFont typeface="Rockwell"/>
              <a:buNone/>
              <a:defRPr/>
            </a:lvl9pPr>
          </a:lstStyle>
          <a:p>
            <a:pPr marL="0" lvl="0" indent="0" algn="ctr" rtl="0">
              <a:spcBef>
                <a:spcPts val="0"/>
              </a:spcBef>
              <a:spcAft>
                <a:spcPts val="0"/>
              </a:spcAft>
              <a:buNone/>
            </a:pPr>
            <a:fld id="{00000000-1234-1234-1234-123412341234}" type="slidenum">
              <a:rPr lang="en-US"/>
              <a:t>‹#›</a:t>
            </a:fld>
            <a:endParaRPr/>
          </a:p>
        </p:txBody>
      </p:sp>
      <p:pic>
        <p:nvPicPr>
          <p:cNvPr id="38" name="Google Shape;38;p106" descr="A close-up of the CSE logo"/>
          <p:cNvPicPr preferRelativeResize="0"/>
          <p:nvPr/>
        </p:nvPicPr>
        <p:blipFill rotWithShape="1">
          <a:blip r:embed="rId2">
            <a:alphaModFix/>
          </a:blip>
          <a:srcRect/>
          <a:stretch/>
        </p:blipFill>
        <p:spPr>
          <a:xfrm>
            <a:off x="792024" y="6296912"/>
            <a:ext cx="430530" cy="31687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107"/>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7"/>
          <p:cNvSpPr txBox="1">
            <a:spLocks noGrp="1"/>
          </p:cNvSpPr>
          <p:nvPr>
            <p:ph type="body" idx="1"/>
          </p:nvPr>
        </p:nvSpPr>
        <p:spPr>
          <a:xfrm>
            <a:off x="685800" y="2048256"/>
            <a:ext cx="365760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42" name="Google Shape;42;p107"/>
          <p:cNvSpPr txBox="1">
            <a:spLocks noGrp="1"/>
          </p:cNvSpPr>
          <p:nvPr>
            <p:ph type="body" idx="2"/>
          </p:nvPr>
        </p:nvSpPr>
        <p:spPr>
          <a:xfrm>
            <a:off x="685800" y="2743200"/>
            <a:ext cx="365760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3" name="Google Shape;43;p107"/>
          <p:cNvSpPr txBox="1">
            <a:spLocks noGrp="1"/>
          </p:cNvSpPr>
          <p:nvPr>
            <p:ph type="body" idx="3"/>
          </p:nvPr>
        </p:nvSpPr>
        <p:spPr>
          <a:xfrm>
            <a:off x="4820793" y="2048256"/>
            <a:ext cx="365760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44" name="Google Shape;44;p107"/>
          <p:cNvSpPr txBox="1">
            <a:spLocks noGrp="1"/>
          </p:cNvSpPr>
          <p:nvPr>
            <p:ph type="body" idx="4"/>
          </p:nvPr>
        </p:nvSpPr>
        <p:spPr>
          <a:xfrm>
            <a:off x="4820793" y="2743200"/>
            <a:ext cx="365760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5" name="Google Shape;45;p107"/>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7"/>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7"/>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FFFFFF"/>
              </a:buClr>
              <a:buSzPts val="1100"/>
              <a:buFont typeface="Rockwell"/>
              <a:buNone/>
              <a:defRPr/>
            </a:lvl1pPr>
            <a:lvl2pPr marL="0" lvl="1" indent="0" algn="ctr">
              <a:spcBef>
                <a:spcPts val="0"/>
              </a:spcBef>
              <a:spcAft>
                <a:spcPts val="0"/>
              </a:spcAft>
              <a:buClr>
                <a:srgbClr val="FFFFFF"/>
              </a:buClr>
              <a:buSzPts val="1100"/>
              <a:buFont typeface="Rockwell"/>
              <a:buNone/>
              <a:defRPr/>
            </a:lvl2pPr>
            <a:lvl3pPr marL="0" lvl="2" indent="0" algn="ctr">
              <a:spcBef>
                <a:spcPts val="0"/>
              </a:spcBef>
              <a:spcAft>
                <a:spcPts val="0"/>
              </a:spcAft>
              <a:buClr>
                <a:srgbClr val="FFFFFF"/>
              </a:buClr>
              <a:buSzPts val="1100"/>
              <a:buFont typeface="Rockwell"/>
              <a:buNone/>
              <a:defRPr/>
            </a:lvl3pPr>
            <a:lvl4pPr marL="0" lvl="3" indent="0" algn="ctr">
              <a:spcBef>
                <a:spcPts val="0"/>
              </a:spcBef>
              <a:spcAft>
                <a:spcPts val="0"/>
              </a:spcAft>
              <a:buClr>
                <a:srgbClr val="FFFFFF"/>
              </a:buClr>
              <a:buSzPts val="1100"/>
              <a:buFont typeface="Rockwell"/>
              <a:buNone/>
              <a:defRPr/>
            </a:lvl4pPr>
            <a:lvl5pPr marL="0" lvl="4" indent="0" algn="ctr">
              <a:spcBef>
                <a:spcPts val="0"/>
              </a:spcBef>
              <a:spcAft>
                <a:spcPts val="0"/>
              </a:spcAft>
              <a:buClr>
                <a:srgbClr val="FFFFFF"/>
              </a:buClr>
              <a:buSzPts val="1100"/>
              <a:buFont typeface="Rockwell"/>
              <a:buNone/>
              <a:defRPr/>
            </a:lvl5pPr>
            <a:lvl6pPr marL="0" lvl="5" indent="0" algn="ctr">
              <a:spcBef>
                <a:spcPts val="0"/>
              </a:spcBef>
              <a:spcAft>
                <a:spcPts val="0"/>
              </a:spcAft>
              <a:buClr>
                <a:srgbClr val="FFFFFF"/>
              </a:buClr>
              <a:buSzPts val="1100"/>
              <a:buFont typeface="Rockwell"/>
              <a:buNone/>
              <a:defRPr/>
            </a:lvl6pPr>
            <a:lvl7pPr marL="0" lvl="6" indent="0" algn="ctr">
              <a:spcBef>
                <a:spcPts val="0"/>
              </a:spcBef>
              <a:spcAft>
                <a:spcPts val="0"/>
              </a:spcAft>
              <a:buClr>
                <a:srgbClr val="FFFFFF"/>
              </a:buClr>
              <a:buSzPts val="1100"/>
              <a:buFont typeface="Rockwell"/>
              <a:buNone/>
              <a:defRPr/>
            </a:lvl7pPr>
            <a:lvl8pPr marL="0" lvl="7" indent="0" algn="ctr">
              <a:spcBef>
                <a:spcPts val="0"/>
              </a:spcBef>
              <a:spcAft>
                <a:spcPts val="0"/>
              </a:spcAft>
              <a:buClr>
                <a:srgbClr val="FFFFFF"/>
              </a:buClr>
              <a:buSzPts val="1100"/>
              <a:buFont typeface="Rockwell"/>
              <a:buNone/>
              <a:defRPr/>
            </a:lvl8pPr>
            <a:lvl9pPr marL="0" lvl="8" indent="0" algn="ctr">
              <a:spcBef>
                <a:spcPts val="0"/>
              </a:spcBef>
              <a:spcAft>
                <a:spcPts val="0"/>
              </a:spcAft>
              <a:buClr>
                <a:srgbClr val="FFFFFF"/>
              </a:buClr>
              <a:buSzPts val="1100"/>
              <a:buFont typeface="Rockwel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108"/>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8"/>
          <p:cNvSpPr txBox="1">
            <a:spLocks noGrp="1"/>
          </p:cNvSpPr>
          <p:nvPr>
            <p:ph type="body" idx="1"/>
          </p:nvPr>
        </p:nvSpPr>
        <p:spPr>
          <a:xfrm>
            <a:off x="685800" y="2194560"/>
            <a:ext cx="365760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1" name="Google Shape;51;p108"/>
          <p:cNvSpPr txBox="1">
            <a:spLocks noGrp="1"/>
          </p:cNvSpPr>
          <p:nvPr>
            <p:ph type="body" idx="2"/>
          </p:nvPr>
        </p:nvSpPr>
        <p:spPr>
          <a:xfrm>
            <a:off x="4792218" y="2194560"/>
            <a:ext cx="365760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2" name="Google Shape;52;p108"/>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8"/>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08"/>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FFFFFF"/>
              </a:buClr>
              <a:buSzPts val="1100"/>
              <a:buFont typeface="Rockwell"/>
              <a:buNone/>
              <a:defRPr/>
            </a:lvl1pPr>
            <a:lvl2pPr marL="0" lvl="1" indent="0" algn="ctr">
              <a:spcBef>
                <a:spcPts val="0"/>
              </a:spcBef>
              <a:spcAft>
                <a:spcPts val="0"/>
              </a:spcAft>
              <a:buClr>
                <a:srgbClr val="FFFFFF"/>
              </a:buClr>
              <a:buSzPts val="1100"/>
              <a:buFont typeface="Rockwell"/>
              <a:buNone/>
              <a:defRPr/>
            </a:lvl2pPr>
            <a:lvl3pPr marL="0" lvl="2" indent="0" algn="ctr">
              <a:spcBef>
                <a:spcPts val="0"/>
              </a:spcBef>
              <a:spcAft>
                <a:spcPts val="0"/>
              </a:spcAft>
              <a:buClr>
                <a:srgbClr val="FFFFFF"/>
              </a:buClr>
              <a:buSzPts val="1100"/>
              <a:buFont typeface="Rockwell"/>
              <a:buNone/>
              <a:defRPr/>
            </a:lvl3pPr>
            <a:lvl4pPr marL="0" lvl="3" indent="0" algn="ctr">
              <a:spcBef>
                <a:spcPts val="0"/>
              </a:spcBef>
              <a:spcAft>
                <a:spcPts val="0"/>
              </a:spcAft>
              <a:buClr>
                <a:srgbClr val="FFFFFF"/>
              </a:buClr>
              <a:buSzPts val="1100"/>
              <a:buFont typeface="Rockwell"/>
              <a:buNone/>
              <a:defRPr/>
            </a:lvl4pPr>
            <a:lvl5pPr marL="0" lvl="4" indent="0" algn="ctr">
              <a:spcBef>
                <a:spcPts val="0"/>
              </a:spcBef>
              <a:spcAft>
                <a:spcPts val="0"/>
              </a:spcAft>
              <a:buClr>
                <a:srgbClr val="FFFFFF"/>
              </a:buClr>
              <a:buSzPts val="1100"/>
              <a:buFont typeface="Rockwell"/>
              <a:buNone/>
              <a:defRPr/>
            </a:lvl5pPr>
            <a:lvl6pPr marL="0" lvl="5" indent="0" algn="ctr">
              <a:spcBef>
                <a:spcPts val="0"/>
              </a:spcBef>
              <a:spcAft>
                <a:spcPts val="0"/>
              </a:spcAft>
              <a:buClr>
                <a:srgbClr val="FFFFFF"/>
              </a:buClr>
              <a:buSzPts val="1100"/>
              <a:buFont typeface="Rockwell"/>
              <a:buNone/>
              <a:defRPr/>
            </a:lvl6pPr>
            <a:lvl7pPr marL="0" lvl="6" indent="0" algn="ctr">
              <a:spcBef>
                <a:spcPts val="0"/>
              </a:spcBef>
              <a:spcAft>
                <a:spcPts val="0"/>
              </a:spcAft>
              <a:buClr>
                <a:srgbClr val="FFFFFF"/>
              </a:buClr>
              <a:buSzPts val="1100"/>
              <a:buFont typeface="Rockwell"/>
              <a:buNone/>
              <a:defRPr/>
            </a:lvl7pPr>
            <a:lvl8pPr marL="0" lvl="7" indent="0" algn="ctr">
              <a:spcBef>
                <a:spcPts val="0"/>
              </a:spcBef>
              <a:spcAft>
                <a:spcPts val="0"/>
              </a:spcAft>
              <a:buClr>
                <a:srgbClr val="FFFFFF"/>
              </a:buClr>
              <a:buSzPts val="1100"/>
              <a:buFont typeface="Rockwell"/>
              <a:buNone/>
              <a:defRPr/>
            </a:lvl8pPr>
            <a:lvl9pPr marL="0" lvl="8" indent="0" algn="ctr">
              <a:spcBef>
                <a:spcPts val="0"/>
              </a:spcBef>
              <a:spcAft>
                <a:spcPts val="0"/>
              </a:spcAft>
              <a:buClr>
                <a:srgbClr val="FFFFFF"/>
              </a:buClr>
              <a:buSzPts val="1100"/>
              <a:buFont typeface="Rockwell"/>
              <a:buNone/>
              <a:defRPr/>
            </a:lvl9pPr>
          </a:lstStyle>
          <a:p>
            <a:pPr marL="0" lvl="0" indent="0" algn="ctr" rtl="0">
              <a:spcBef>
                <a:spcPts val="0"/>
              </a:spcBef>
              <a:spcAft>
                <a:spcPts val="0"/>
              </a:spcAft>
              <a:buNone/>
            </a:pPr>
            <a:fld id="{00000000-1234-1234-1234-123412341234}" type="slidenum">
              <a:rPr lang="en-US"/>
              <a:t>‹#›</a:t>
            </a:fld>
            <a:endParaRPr/>
          </a:p>
        </p:txBody>
      </p:sp>
      <p:pic>
        <p:nvPicPr>
          <p:cNvPr id="55" name="Google Shape;55;p108" descr="A close-up of the CSE logo"/>
          <p:cNvPicPr preferRelativeResize="0"/>
          <p:nvPr/>
        </p:nvPicPr>
        <p:blipFill rotWithShape="1">
          <a:blip r:embed="rId2">
            <a:alphaModFix/>
          </a:blip>
          <a:srcRect/>
          <a:stretch/>
        </p:blipFill>
        <p:spPr>
          <a:xfrm>
            <a:off x="828969" y="6296912"/>
            <a:ext cx="430530" cy="3168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6"/>
        <p:cNvGrpSpPr/>
        <p:nvPr/>
      </p:nvGrpSpPr>
      <p:grpSpPr>
        <a:xfrm>
          <a:off x="0" y="0"/>
          <a:ext cx="0" cy="0"/>
          <a:chOff x="0" y="0"/>
          <a:chExt cx="0" cy="0"/>
        </a:xfrm>
      </p:grpSpPr>
      <p:sp>
        <p:nvSpPr>
          <p:cNvPr id="57" name="Google Shape;57;p109"/>
          <p:cNvSpPr/>
          <p:nvPr/>
        </p:nvSpPr>
        <p:spPr>
          <a:xfrm>
            <a:off x="0" y="4917989"/>
            <a:ext cx="9144000" cy="194001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9"/>
          <p:cNvSpPr txBox="1">
            <a:spLocks noGrp="1"/>
          </p:cNvSpPr>
          <p:nvPr>
            <p:ph type="title"/>
          </p:nvPr>
        </p:nvSpPr>
        <p:spPr>
          <a:xfrm>
            <a:off x="1625346" y="1225296"/>
            <a:ext cx="696087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6400"/>
              <a:buFont typeface="Rockwell"/>
              <a:buNone/>
              <a:defRPr sz="6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09"/>
          <p:cNvSpPr txBox="1">
            <a:spLocks noGrp="1"/>
          </p:cNvSpPr>
          <p:nvPr>
            <p:ph type="body" idx="1"/>
          </p:nvPr>
        </p:nvSpPr>
        <p:spPr>
          <a:xfrm>
            <a:off x="1624330" y="5020056"/>
            <a:ext cx="678942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30"/>
              <a:buNone/>
              <a:defRPr sz="1800" b="0">
                <a:solidFill>
                  <a:srgbClr val="69240B"/>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60" name="Google Shape;60;p109"/>
          <p:cNvSpPr txBox="1">
            <a:spLocks noGrp="1"/>
          </p:cNvSpPr>
          <p:nvPr>
            <p:ph type="dt" idx="10"/>
          </p:nvPr>
        </p:nvSpPr>
        <p:spPr>
          <a:xfrm>
            <a:off x="6445251" y="6272785"/>
            <a:ext cx="19832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69240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09"/>
          <p:cNvSpPr txBox="1">
            <a:spLocks noGrp="1"/>
          </p:cNvSpPr>
          <p:nvPr>
            <p:ph type="ftr" idx="11"/>
          </p:nvPr>
        </p:nvSpPr>
        <p:spPr>
          <a:xfrm>
            <a:off x="1636099"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9240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2" name="Google Shape;62;p109"/>
          <p:cNvGrpSpPr/>
          <p:nvPr/>
        </p:nvGrpSpPr>
        <p:grpSpPr>
          <a:xfrm>
            <a:off x="633862" y="2430623"/>
            <a:ext cx="914400" cy="914400"/>
            <a:chOff x="9685338" y="4460675"/>
            <a:chExt cx="1080904" cy="1080902"/>
          </a:xfrm>
        </p:grpSpPr>
        <p:sp>
          <p:nvSpPr>
            <p:cNvPr id="63" name="Google Shape;63;p109"/>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9"/>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09"/>
          <p:cNvSpPr txBox="1">
            <a:spLocks noGrp="1"/>
          </p:cNvSpPr>
          <p:nvPr>
            <p:ph type="sldNum" idx="12"/>
          </p:nvPr>
        </p:nvSpPr>
        <p:spPr>
          <a:xfrm>
            <a:off x="645450" y="2508607"/>
            <a:ext cx="891224" cy="720332"/>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Clr>
                <a:srgbClr val="FFFFFF"/>
              </a:buClr>
              <a:buSzPts val="2800"/>
              <a:buFont typeface="Rockwell"/>
              <a:buNone/>
              <a:defRPr sz="2800" b="1">
                <a:solidFill>
                  <a:srgbClr val="FFFFFF"/>
                </a:solidFill>
                <a:latin typeface="Rockwell"/>
                <a:ea typeface="Rockwell"/>
                <a:cs typeface="Rockwell"/>
                <a:sym typeface="Rockwell"/>
              </a:defRPr>
            </a:lvl1pPr>
            <a:lvl2pPr marL="0" marR="0" lvl="1" indent="0" algn="ctr">
              <a:spcBef>
                <a:spcPts val="0"/>
              </a:spcBef>
              <a:spcAft>
                <a:spcPts val="0"/>
              </a:spcAft>
              <a:buClr>
                <a:srgbClr val="FFFFFF"/>
              </a:buClr>
              <a:buSzPts val="2800"/>
              <a:buFont typeface="Rockwell"/>
              <a:buNone/>
              <a:defRPr sz="2800" b="1">
                <a:solidFill>
                  <a:srgbClr val="FFFFFF"/>
                </a:solidFill>
                <a:latin typeface="Rockwell"/>
                <a:ea typeface="Rockwell"/>
                <a:cs typeface="Rockwell"/>
                <a:sym typeface="Rockwell"/>
              </a:defRPr>
            </a:lvl2pPr>
            <a:lvl3pPr marL="0" marR="0" lvl="2" indent="0" algn="ctr">
              <a:spcBef>
                <a:spcPts val="0"/>
              </a:spcBef>
              <a:spcAft>
                <a:spcPts val="0"/>
              </a:spcAft>
              <a:buClr>
                <a:srgbClr val="FFFFFF"/>
              </a:buClr>
              <a:buSzPts val="2800"/>
              <a:buFont typeface="Rockwell"/>
              <a:buNone/>
              <a:defRPr sz="2800" b="1">
                <a:solidFill>
                  <a:srgbClr val="FFFFFF"/>
                </a:solidFill>
                <a:latin typeface="Rockwell"/>
                <a:ea typeface="Rockwell"/>
                <a:cs typeface="Rockwell"/>
                <a:sym typeface="Rockwell"/>
              </a:defRPr>
            </a:lvl3pPr>
            <a:lvl4pPr marL="0" marR="0" lvl="3" indent="0" algn="ctr">
              <a:spcBef>
                <a:spcPts val="0"/>
              </a:spcBef>
              <a:spcAft>
                <a:spcPts val="0"/>
              </a:spcAft>
              <a:buClr>
                <a:srgbClr val="FFFFFF"/>
              </a:buClr>
              <a:buSzPts val="2800"/>
              <a:buFont typeface="Rockwell"/>
              <a:buNone/>
              <a:defRPr sz="2800" b="1">
                <a:solidFill>
                  <a:srgbClr val="FFFFFF"/>
                </a:solidFill>
                <a:latin typeface="Rockwell"/>
                <a:ea typeface="Rockwell"/>
                <a:cs typeface="Rockwell"/>
                <a:sym typeface="Rockwell"/>
              </a:defRPr>
            </a:lvl4pPr>
            <a:lvl5pPr marL="0" marR="0" lvl="4" indent="0" algn="ctr">
              <a:spcBef>
                <a:spcPts val="0"/>
              </a:spcBef>
              <a:spcAft>
                <a:spcPts val="0"/>
              </a:spcAft>
              <a:buClr>
                <a:srgbClr val="FFFFFF"/>
              </a:buClr>
              <a:buSzPts val="2800"/>
              <a:buFont typeface="Rockwell"/>
              <a:buNone/>
              <a:defRPr sz="2800" b="1">
                <a:solidFill>
                  <a:srgbClr val="FFFFFF"/>
                </a:solidFill>
                <a:latin typeface="Rockwell"/>
                <a:ea typeface="Rockwell"/>
                <a:cs typeface="Rockwell"/>
                <a:sym typeface="Rockwell"/>
              </a:defRPr>
            </a:lvl5pPr>
            <a:lvl6pPr marL="0" marR="0" lvl="5" indent="0" algn="ctr">
              <a:spcBef>
                <a:spcPts val="0"/>
              </a:spcBef>
              <a:spcAft>
                <a:spcPts val="0"/>
              </a:spcAft>
              <a:buClr>
                <a:srgbClr val="FFFFFF"/>
              </a:buClr>
              <a:buSzPts val="2800"/>
              <a:buFont typeface="Rockwell"/>
              <a:buNone/>
              <a:defRPr sz="2800" b="1">
                <a:solidFill>
                  <a:srgbClr val="FFFFFF"/>
                </a:solidFill>
                <a:latin typeface="Rockwell"/>
                <a:ea typeface="Rockwell"/>
                <a:cs typeface="Rockwell"/>
                <a:sym typeface="Rockwell"/>
              </a:defRPr>
            </a:lvl6pPr>
            <a:lvl7pPr marL="0" marR="0" lvl="6" indent="0" algn="ctr">
              <a:spcBef>
                <a:spcPts val="0"/>
              </a:spcBef>
              <a:spcAft>
                <a:spcPts val="0"/>
              </a:spcAft>
              <a:buClr>
                <a:srgbClr val="FFFFFF"/>
              </a:buClr>
              <a:buSzPts val="2800"/>
              <a:buFont typeface="Rockwell"/>
              <a:buNone/>
              <a:defRPr sz="2800" b="1">
                <a:solidFill>
                  <a:srgbClr val="FFFFFF"/>
                </a:solidFill>
                <a:latin typeface="Rockwell"/>
                <a:ea typeface="Rockwell"/>
                <a:cs typeface="Rockwell"/>
                <a:sym typeface="Rockwell"/>
              </a:defRPr>
            </a:lvl7pPr>
            <a:lvl8pPr marL="0" marR="0" lvl="7" indent="0" algn="ctr">
              <a:spcBef>
                <a:spcPts val="0"/>
              </a:spcBef>
              <a:spcAft>
                <a:spcPts val="0"/>
              </a:spcAft>
              <a:buClr>
                <a:srgbClr val="FFFFFF"/>
              </a:buClr>
              <a:buSzPts val="2800"/>
              <a:buFont typeface="Rockwell"/>
              <a:buNone/>
              <a:defRPr sz="2800" b="1">
                <a:solidFill>
                  <a:srgbClr val="FFFFFF"/>
                </a:solidFill>
                <a:latin typeface="Rockwell"/>
                <a:ea typeface="Rockwell"/>
                <a:cs typeface="Rockwell"/>
                <a:sym typeface="Rockwell"/>
              </a:defRPr>
            </a:lvl8pPr>
            <a:lvl9pPr marL="0" marR="0" lvl="8" indent="0" algn="ctr">
              <a:spcBef>
                <a:spcPts val="0"/>
              </a:spcBef>
              <a:spcAft>
                <a:spcPts val="0"/>
              </a:spcAft>
              <a:buClr>
                <a:srgbClr val="FFFFFF"/>
              </a:buClr>
              <a:buSzPts val="2800"/>
              <a:buFont typeface="Rockwell"/>
              <a:buNone/>
              <a:defRPr sz="2800" b="1">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pic>
        <p:nvPicPr>
          <p:cNvPr id="66" name="Google Shape;66;p109" descr="A close-up of the CSE logo"/>
          <p:cNvPicPr preferRelativeResize="0"/>
          <p:nvPr/>
        </p:nvPicPr>
        <p:blipFill rotWithShape="1">
          <a:blip r:embed="rId4">
            <a:alphaModFix/>
          </a:blip>
          <a:srcRect/>
          <a:stretch/>
        </p:blipFill>
        <p:spPr>
          <a:xfrm>
            <a:off x="1734132" y="6294575"/>
            <a:ext cx="460992" cy="365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10"/>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0"/>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69240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0"/>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9240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0"/>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FFFFFF"/>
              </a:buClr>
              <a:buSzPts val="1100"/>
              <a:buFont typeface="Rockwell"/>
              <a:buNone/>
              <a:defRPr/>
            </a:lvl1pPr>
            <a:lvl2pPr marL="0" lvl="1" indent="0" algn="ctr">
              <a:spcBef>
                <a:spcPts val="0"/>
              </a:spcBef>
              <a:spcAft>
                <a:spcPts val="0"/>
              </a:spcAft>
              <a:buClr>
                <a:srgbClr val="FFFFFF"/>
              </a:buClr>
              <a:buSzPts val="1100"/>
              <a:buFont typeface="Rockwell"/>
              <a:buNone/>
              <a:defRPr/>
            </a:lvl2pPr>
            <a:lvl3pPr marL="0" lvl="2" indent="0" algn="ctr">
              <a:spcBef>
                <a:spcPts val="0"/>
              </a:spcBef>
              <a:spcAft>
                <a:spcPts val="0"/>
              </a:spcAft>
              <a:buClr>
                <a:srgbClr val="FFFFFF"/>
              </a:buClr>
              <a:buSzPts val="1100"/>
              <a:buFont typeface="Rockwell"/>
              <a:buNone/>
              <a:defRPr/>
            </a:lvl3pPr>
            <a:lvl4pPr marL="0" lvl="3" indent="0" algn="ctr">
              <a:spcBef>
                <a:spcPts val="0"/>
              </a:spcBef>
              <a:spcAft>
                <a:spcPts val="0"/>
              </a:spcAft>
              <a:buClr>
                <a:srgbClr val="FFFFFF"/>
              </a:buClr>
              <a:buSzPts val="1100"/>
              <a:buFont typeface="Rockwell"/>
              <a:buNone/>
              <a:defRPr/>
            </a:lvl4pPr>
            <a:lvl5pPr marL="0" lvl="4" indent="0" algn="ctr">
              <a:spcBef>
                <a:spcPts val="0"/>
              </a:spcBef>
              <a:spcAft>
                <a:spcPts val="0"/>
              </a:spcAft>
              <a:buClr>
                <a:srgbClr val="FFFFFF"/>
              </a:buClr>
              <a:buSzPts val="1100"/>
              <a:buFont typeface="Rockwell"/>
              <a:buNone/>
              <a:defRPr/>
            </a:lvl5pPr>
            <a:lvl6pPr marL="0" lvl="5" indent="0" algn="ctr">
              <a:spcBef>
                <a:spcPts val="0"/>
              </a:spcBef>
              <a:spcAft>
                <a:spcPts val="0"/>
              </a:spcAft>
              <a:buClr>
                <a:srgbClr val="FFFFFF"/>
              </a:buClr>
              <a:buSzPts val="1100"/>
              <a:buFont typeface="Rockwell"/>
              <a:buNone/>
              <a:defRPr/>
            </a:lvl6pPr>
            <a:lvl7pPr marL="0" lvl="6" indent="0" algn="ctr">
              <a:spcBef>
                <a:spcPts val="0"/>
              </a:spcBef>
              <a:spcAft>
                <a:spcPts val="0"/>
              </a:spcAft>
              <a:buClr>
                <a:srgbClr val="FFFFFF"/>
              </a:buClr>
              <a:buSzPts val="1100"/>
              <a:buFont typeface="Rockwell"/>
              <a:buNone/>
              <a:defRPr/>
            </a:lvl7pPr>
            <a:lvl8pPr marL="0" lvl="7" indent="0" algn="ctr">
              <a:spcBef>
                <a:spcPts val="0"/>
              </a:spcBef>
              <a:spcAft>
                <a:spcPts val="0"/>
              </a:spcAft>
              <a:buClr>
                <a:srgbClr val="FFFFFF"/>
              </a:buClr>
              <a:buSzPts val="1100"/>
              <a:buFont typeface="Rockwell"/>
              <a:buNone/>
              <a:defRPr/>
            </a:lvl8pPr>
            <a:lvl9pPr marL="0" lvl="8" indent="0" algn="ctr">
              <a:spcBef>
                <a:spcPts val="0"/>
              </a:spcBef>
              <a:spcAft>
                <a:spcPts val="0"/>
              </a:spcAft>
              <a:buClr>
                <a:srgbClr val="FFFFFF"/>
              </a:buClr>
              <a:buSzPts val="1100"/>
              <a:buFont typeface="Rockwel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11"/>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1"/>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1"/>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FFFFFF"/>
              </a:buClr>
              <a:buSzPts val="1100"/>
              <a:buFont typeface="Rockwell"/>
              <a:buNone/>
              <a:defRPr/>
            </a:lvl1pPr>
            <a:lvl2pPr marL="0" lvl="1" indent="0" algn="ctr">
              <a:spcBef>
                <a:spcPts val="0"/>
              </a:spcBef>
              <a:spcAft>
                <a:spcPts val="0"/>
              </a:spcAft>
              <a:buClr>
                <a:srgbClr val="FFFFFF"/>
              </a:buClr>
              <a:buSzPts val="1100"/>
              <a:buFont typeface="Rockwell"/>
              <a:buNone/>
              <a:defRPr/>
            </a:lvl2pPr>
            <a:lvl3pPr marL="0" lvl="2" indent="0" algn="ctr">
              <a:spcBef>
                <a:spcPts val="0"/>
              </a:spcBef>
              <a:spcAft>
                <a:spcPts val="0"/>
              </a:spcAft>
              <a:buClr>
                <a:srgbClr val="FFFFFF"/>
              </a:buClr>
              <a:buSzPts val="1100"/>
              <a:buFont typeface="Rockwell"/>
              <a:buNone/>
              <a:defRPr/>
            </a:lvl3pPr>
            <a:lvl4pPr marL="0" lvl="3" indent="0" algn="ctr">
              <a:spcBef>
                <a:spcPts val="0"/>
              </a:spcBef>
              <a:spcAft>
                <a:spcPts val="0"/>
              </a:spcAft>
              <a:buClr>
                <a:srgbClr val="FFFFFF"/>
              </a:buClr>
              <a:buSzPts val="1100"/>
              <a:buFont typeface="Rockwell"/>
              <a:buNone/>
              <a:defRPr/>
            </a:lvl4pPr>
            <a:lvl5pPr marL="0" lvl="4" indent="0" algn="ctr">
              <a:spcBef>
                <a:spcPts val="0"/>
              </a:spcBef>
              <a:spcAft>
                <a:spcPts val="0"/>
              </a:spcAft>
              <a:buClr>
                <a:srgbClr val="FFFFFF"/>
              </a:buClr>
              <a:buSzPts val="1100"/>
              <a:buFont typeface="Rockwell"/>
              <a:buNone/>
              <a:defRPr/>
            </a:lvl5pPr>
            <a:lvl6pPr marL="0" lvl="5" indent="0" algn="ctr">
              <a:spcBef>
                <a:spcPts val="0"/>
              </a:spcBef>
              <a:spcAft>
                <a:spcPts val="0"/>
              </a:spcAft>
              <a:buClr>
                <a:srgbClr val="FFFFFF"/>
              </a:buClr>
              <a:buSzPts val="1100"/>
              <a:buFont typeface="Rockwell"/>
              <a:buNone/>
              <a:defRPr/>
            </a:lvl6pPr>
            <a:lvl7pPr marL="0" lvl="6" indent="0" algn="ctr">
              <a:spcBef>
                <a:spcPts val="0"/>
              </a:spcBef>
              <a:spcAft>
                <a:spcPts val="0"/>
              </a:spcAft>
              <a:buClr>
                <a:srgbClr val="FFFFFF"/>
              </a:buClr>
              <a:buSzPts val="1100"/>
              <a:buFont typeface="Rockwell"/>
              <a:buNone/>
              <a:defRPr/>
            </a:lvl7pPr>
            <a:lvl8pPr marL="0" lvl="7" indent="0" algn="ctr">
              <a:spcBef>
                <a:spcPts val="0"/>
              </a:spcBef>
              <a:spcAft>
                <a:spcPts val="0"/>
              </a:spcAft>
              <a:buClr>
                <a:srgbClr val="FFFFFF"/>
              </a:buClr>
              <a:buSzPts val="1100"/>
              <a:buFont typeface="Rockwell"/>
              <a:buNone/>
              <a:defRPr/>
            </a:lvl8pPr>
            <a:lvl9pPr marL="0" lvl="8" indent="0" algn="ctr">
              <a:spcBef>
                <a:spcPts val="0"/>
              </a:spcBef>
              <a:spcAft>
                <a:spcPts val="0"/>
              </a:spcAft>
              <a:buClr>
                <a:srgbClr val="FFFFFF"/>
              </a:buClr>
              <a:buSzPts val="1100"/>
              <a:buFont typeface="Rockwel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6"/>
        <p:cNvGrpSpPr/>
        <p:nvPr/>
      </p:nvGrpSpPr>
      <p:grpSpPr>
        <a:xfrm>
          <a:off x="0" y="0"/>
          <a:ext cx="0" cy="0"/>
          <a:chOff x="0" y="0"/>
          <a:chExt cx="0" cy="0"/>
        </a:xfrm>
      </p:grpSpPr>
      <p:sp>
        <p:nvSpPr>
          <p:cNvPr id="77" name="Google Shape;77;p112"/>
          <p:cNvSpPr/>
          <p:nvPr/>
        </p:nvSpPr>
        <p:spPr>
          <a:xfrm>
            <a:off x="6227806" y="1"/>
            <a:ext cx="2916194"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2"/>
          <p:cNvSpPr txBox="1">
            <a:spLocks noGrp="1"/>
          </p:cNvSpPr>
          <p:nvPr>
            <p:ph type="title"/>
          </p:nvPr>
        </p:nvSpPr>
        <p:spPr>
          <a:xfrm>
            <a:off x="6412230" y="685800"/>
            <a:ext cx="24003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2800"/>
              <a:buFont typeface="Rockwell"/>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2"/>
          <p:cNvSpPr txBox="1">
            <a:spLocks noGrp="1"/>
          </p:cNvSpPr>
          <p:nvPr>
            <p:ph type="body" idx="1"/>
          </p:nvPr>
        </p:nvSpPr>
        <p:spPr>
          <a:xfrm>
            <a:off x="628650" y="685800"/>
            <a:ext cx="5033772" cy="5020056"/>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80" name="Google Shape;80;p112"/>
          <p:cNvSpPr txBox="1">
            <a:spLocks noGrp="1"/>
          </p:cNvSpPr>
          <p:nvPr>
            <p:ph type="body" idx="2"/>
          </p:nvPr>
        </p:nvSpPr>
        <p:spPr>
          <a:xfrm>
            <a:off x="6412230" y="2423160"/>
            <a:ext cx="24003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48"/>
              <a:buNone/>
              <a:defRPr sz="1350">
                <a:solidFill>
                  <a:srgbClr val="69240B"/>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grpSp>
        <p:nvGrpSpPr>
          <p:cNvPr id="81" name="Google Shape;81;p112"/>
          <p:cNvGrpSpPr/>
          <p:nvPr/>
        </p:nvGrpSpPr>
        <p:grpSpPr>
          <a:xfrm>
            <a:off x="8522664" y="6255258"/>
            <a:ext cx="393192" cy="393192"/>
            <a:chOff x="8532189" y="5068824"/>
            <a:chExt cx="393192" cy="393192"/>
          </a:xfrm>
        </p:grpSpPr>
        <p:sp>
          <p:nvSpPr>
            <p:cNvPr id="82" name="Google Shape;82;p112"/>
            <p:cNvSpPr/>
            <p:nvPr/>
          </p:nvSpPr>
          <p:spPr>
            <a:xfrm>
              <a:off x="8532189" y="5068824"/>
              <a:ext cx="393192" cy="393192"/>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2"/>
            <p:cNvSpPr/>
            <p:nvPr/>
          </p:nvSpPr>
          <p:spPr>
            <a:xfrm>
              <a:off x="8568766" y="5105400"/>
              <a:ext cx="320039" cy="320040"/>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12"/>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2"/>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2"/>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FFFFFF"/>
              </a:buClr>
              <a:buSzPts val="1100"/>
              <a:buFont typeface="Rockwell"/>
              <a:buNone/>
              <a:defRPr/>
            </a:lvl1pPr>
            <a:lvl2pPr marL="0" lvl="1" indent="0" algn="ctr">
              <a:spcBef>
                <a:spcPts val="0"/>
              </a:spcBef>
              <a:spcAft>
                <a:spcPts val="0"/>
              </a:spcAft>
              <a:buClr>
                <a:srgbClr val="FFFFFF"/>
              </a:buClr>
              <a:buSzPts val="1100"/>
              <a:buFont typeface="Rockwell"/>
              <a:buNone/>
              <a:defRPr/>
            </a:lvl2pPr>
            <a:lvl3pPr marL="0" lvl="2" indent="0" algn="ctr">
              <a:spcBef>
                <a:spcPts val="0"/>
              </a:spcBef>
              <a:spcAft>
                <a:spcPts val="0"/>
              </a:spcAft>
              <a:buClr>
                <a:srgbClr val="FFFFFF"/>
              </a:buClr>
              <a:buSzPts val="1100"/>
              <a:buFont typeface="Rockwell"/>
              <a:buNone/>
              <a:defRPr/>
            </a:lvl3pPr>
            <a:lvl4pPr marL="0" lvl="3" indent="0" algn="ctr">
              <a:spcBef>
                <a:spcPts val="0"/>
              </a:spcBef>
              <a:spcAft>
                <a:spcPts val="0"/>
              </a:spcAft>
              <a:buClr>
                <a:srgbClr val="FFFFFF"/>
              </a:buClr>
              <a:buSzPts val="1100"/>
              <a:buFont typeface="Rockwell"/>
              <a:buNone/>
              <a:defRPr/>
            </a:lvl4pPr>
            <a:lvl5pPr marL="0" lvl="4" indent="0" algn="ctr">
              <a:spcBef>
                <a:spcPts val="0"/>
              </a:spcBef>
              <a:spcAft>
                <a:spcPts val="0"/>
              </a:spcAft>
              <a:buClr>
                <a:srgbClr val="FFFFFF"/>
              </a:buClr>
              <a:buSzPts val="1100"/>
              <a:buFont typeface="Rockwell"/>
              <a:buNone/>
              <a:defRPr/>
            </a:lvl5pPr>
            <a:lvl6pPr marL="0" lvl="5" indent="0" algn="ctr">
              <a:spcBef>
                <a:spcPts val="0"/>
              </a:spcBef>
              <a:spcAft>
                <a:spcPts val="0"/>
              </a:spcAft>
              <a:buClr>
                <a:srgbClr val="FFFFFF"/>
              </a:buClr>
              <a:buSzPts val="1100"/>
              <a:buFont typeface="Rockwell"/>
              <a:buNone/>
              <a:defRPr/>
            </a:lvl6pPr>
            <a:lvl7pPr marL="0" lvl="6" indent="0" algn="ctr">
              <a:spcBef>
                <a:spcPts val="0"/>
              </a:spcBef>
              <a:spcAft>
                <a:spcPts val="0"/>
              </a:spcAft>
              <a:buClr>
                <a:srgbClr val="FFFFFF"/>
              </a:buClr>
              <a:buSzPts val="1100"/>
              <a:buFont typeface="Rockwell"/>
              <a:buNone/>
              <a:defRPr/>
            </a:lvl7pPr>
            <a:lvl8pPr marL="0" lvl="7" indent="0" algn="ctr">
              <a:spcBef>
                <a:spcPts val="0"/>
              </a:spcBef>
              <a:spcAft>
                <a:spcPts val="0"/>
              </a:spcAft>
              <a:buClr>
                <a:srgbClr val="FFFFFF"/>
              </a:buClr>
              <a:buSzPts val="1100"/>
              <a:buFont typeface="Rockwell"/>
              <a:buNone/>
              <a:defRPr/>
            </a:lvl8pPr>
            <a:lvl9pPr marL="0" lvl="8" indent="0" algn="ctr">
              <a:spcBef>
                <a:spcPts val="0"/>
              </a:spcBef>
              <a:spcAft>
                <a:spcPts val="0"/>
              </a:spcAft>
              <a:buClr>
                <a:srgbClr val="FFFFFF"/>
              </a:buClr>
              <a:buSzPts val="1100"/>
              <a:buFont typeface="Rockwel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sp>
        <p:nvSpPr>
          <p:cNvPr id="88" name="Google Shape;88;p113"/>
          <p:cNvSpPr/>
          <p:nvPr/>
        </p:nvSpPr>
        <p:spPr>
          <a:xfrm>
            <a:off x="6227806" y="1"/>
            <a:ext cx="2916194"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3"/>
          <p:cNvSpPr txBox="1">
            <a:spLocks noGrp="1"/>
          </p:cNvSpPr>
          <p:nvPr>
            <p:ph type="title"/>
          </p:nvPr>
        </p:nvSpPr>
        <p:spPr>
          <a:xfrm>
            <a:off x="6412230" y="685800"/>
            <a:ext cx="24003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2800"/>
              <a:buFont typeface="Rockwell"/>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13"/>
          <p:cNvSpPr>
            <a:spLocks noGrp="1"/>
          </p:cNvSpPr>
          <p:nvPr>
            <p:ph type="pic" idx="2"/>
          </p:nvPr>
        </p:nvSpPr>
        <p:spPr>
          <a:xfrm>
            <a:off x="0" y="0"/>
            <a:ext cx="6227805" cy="6858000"/>
          </a:xfrm>
          <a:prstGeom prst="rect">
            <a:avLst/>
          </a:prstGeom>
          <a:solidFill>
            <a:srgbClr val="E1DFDF"/>
          </a:solidFill>
          <a:ln>
            <a:noFill/>
          </a:ln>
        </p:spPr>
      </p:sp>
      <p:sp>
        <p:nvSpPr>
          <p:cNvPr id="91" name="Google Shape;91;p113"/>
          <p:cNvSpPr txBox="1">
            <a:spLocks noGrp="1"/>
          </p:cNvSpPr>
          <p:nvPr>
            <p:ph type="body" idx="1"/>
          </p:nvPr>
        </p:nvSpPr>
        <p:spPr>
          <a:xfrm>
            <a:off x="6412230" y="2423160"/>
            <a:ext cx="24003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48"/>
              <a:buNone/>
              <a:defRPr sz="1350">
                <a:solidFill>
                  <a:srgbClr val="69240B"/>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grpSp>
        <p:nvGrpSpPr>
          <p:cNvPr id="92" name="Google Shape;92;p113"/>
          <p:cNvGrpSpPr/>
          <p:nvPr/>
        </p:nvGrpSpPr>
        <p:grpSpPr>
          <a:xfrm>
            <a:off x="8522664" y="6255258"/>
            <a:ext cx="393192" cy="393192"/>
            <a:chOff x="8532189" y="5068824"/>
            <a:chExt cx="393192" cy="393192"/>
          </a:xfrm>
        </p:grpSpPr>
        <p:sp>
          <p:nvSpPr>
            <p:cNvPr id="93" name="Google Shape;93;p113"/>
            <p:cNvSpPr/>
            <p:nvPr/>
          </p:nvSpPr>
          <p:spPr>
            <a:xfrm>
              <a:off x="8532189" y="5068824"/>
              <a:ext cx="393192" cy="393192"/>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3"/>
            <p:cNvSpPr/>
            <p:nvPr/>
          </p:nvSpPr>
          <p:spPr>
            <a:xfrm>
              <a:off x="8568766" y="5105400"/>
              <a:ext cx="320039" cy="320040"/>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13"/>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3"/>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FFFFFF"/>
              </a:buClr>
              <a:buSzPts val="1100"/>
              <a:buFont typeface="Rockwell"/>
              <a:buNone/>
              <a:defRPr/>
            </a:lvl1pPr>
            <a:lvl2pPr marL="0" lvl="1" indent="0" algn="ctr">
              <a:spcBef>
                <a:spcPts val="0"/>
              </a:spcBef>
              <a:spcAft>
                <a:spcPts val="0"/>
              </a:spcAft>
              <a:buClr>
                <a:srgbClr val="FFFFFF"/>
              </a:buClr>
              <a:buSzPts val="1100"/>
              <a:buFont typeface="Rockwell"/>
              <a:buNone/>
              <a:defRPr/>
            </a:lvl2pPr>
            <a:lvl3pPr marL="0" lvl="2" indent="0" algn="ctr">
              <a:spcBef>
                <a:spcPts val="0"/>
              </a:spcBef>
              <a:spcAft>
                <a:spcPts val="0"/>
              </a:spcAft>
              <a:buClr>
                <a:srgbClr val="FFFFFF"/>
              </a:buClr>
              <a:buSzPts val="1100"/>
              <a:buFont typeface="Rockwell"/>
              <a:buNone/>
              <a:defRPr/>
            </a:lvl3pPr>
            <a:lvl4pPr marL="0" lvl="3" indent="0" algn="ctr">
              <a:spcBef>
                <a:spcPts val="0"/>
              </a:spcBef>
              <a:spcAft>
                <a:spcPts val="0"/>
              </a:spcAft>
              <a:buClr>
                <a:srgbClr val="FFFFFF"/>
              </a:buClr>
              <a:buSzPts val="1100"/>
              <a:buFont typeface="Rockwell"/>
              <a:buNone/>
              <a:defRPr/>
            </a:lvl4pPr>
            <a:lvl5pPr marL="0" lvl="4" indent="0" algn="ctr">
              <a:spcBef>
                <a:spcPts val="0"/>
              </a:spcBef>
              <a:spcAft>
                <a:spcPts val="0"/>
              </a:spcAft>
              <a:buClr>
                <a:srgbClr val="FFFFFF"/>
              </a:buClr>
              <a:buSzPts val="1100"/>
              <a:buFont typeface="Rockwell"/>
              <a:buNone/>
              <a:defRPr/>
            </a:lvl5pPr>
            <a:lvl6pPr marL="0" lvl="5" indent="0" algn="ctr">
              <a:spcBef>
                <a:spcPts val="0"/>
              </a:spcBef>
              <a:spcAft>
                <a:spcPts val="0"/>
              </a:spcAft>
              <a:buClr>
                <a:srgbClr val="FFFFFF"/>
              </a:buClr>
              <a:buSzPts val="1100"/>
              <a:buFont typeface="Rockwell"/>
              <a:buNone/>
              <a:defRPr/>
            </a:lvl6pPr>
            <a:lvl7pPr marL="0" lvl="6" indent="0" algn="ctr">
              <a:spcBef>
                <a:spcPts val="0"/>
              </a:spcBef>
              <a:spcAft>
                <a:spcPts val="0"/>
              </a:spcAft>
              <a:buClr>
                <a:srgbClr val="FFFFFF"/>
              </a:buClr>
              <a:buSzPts val="1100"/>
              <a:buFont typeface="Rockwell"/>
              <a:buNone/>
              <a:defRPr/>
            </a:lvl7pPr>
            <a:lvl8pPr marL="0" lvl="7" indent="0" algn="ctr">
              <a:spcBef>
                <a:spcPts val="0"/>
              </a:spcBef>
              <a:spcAft>
                <a:spcPts val="0"/>
              </a:spcAft>
              <a:buClr>
                <a:srgbClr val="FFFFFF"/>
              </a:buClr>
              <a:buSzPts val="1100"/>
              <a:buFont typeface="Rockwell"/>
              <a:buNone/>
              <a:defRPr/>
            </a:lvl8pPr>
            <a:lvl9pPr marL="0" lvl="8" indent="0" algn="ctr">
              <a:spcBef>
                <a:spcPts val="0"/>
              </a:spcBef>
              <a:spcAft>
                <a:spcPts val="0"/>
              </a:spcAft>
              <a:buClr>
                <a:srgbClr val="FFFFFF"/>
              </a:buClr>
              <a:buSzPts val="1100"/>
              <a:buFont typeface="Rockwel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04"/>
          <p:cNvGrpSpPr/>
          <p:nvPr/>
        </p:nvGrpSpPr>
        <p:grpSpPr>
          <a:xfrm>
            <a:off x="8522664" y="6255258"/>
            <a:ext cx="393192" cy="393192"/>
            <a:chOff x="8532189" y="5068824"/>
            <a:chExt cx="393192" cy="393192"/>
          </a:xfrm>
        </p:grpSpPr>
        <p:sp>
          <p:nvSpPr>
            <p:cNvPr id="11" name="Google Shape;11;p104"/>
            <p:cNvSpPr/>
            <p:nvPr/>
          </p:nvSpPr>
          <p:spPr>
            <a:xfrm>
              <a:off x="8532189" y="5068824"/>
              <a:ext cx="393192" cy="393192"/>
            </a:xfrm>
            <a:prstGeom prst="ellipse">
              <a:avLst/>
            </a:prstGeom>
            <a:blipFill rotWithShape="1">
              <a:blip r:embed="rId1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04"/>
            <p:cNvSpPr/>
            <p:nvPr/>
          </p:nvSpPr>
          <p:spPr>
            <a:xfrm>
              <a:off x="8568766" y="5105400"/>
              <a:ext cx="320039" cy="320040"/>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104"/>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4200"/>
              <a:buFont typeface="Rockwell"/>
              <a:buNone/>
              <a:defRPr sz="4200" b="0" i="0" u="none" strike="noStrike" cap="non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04"/>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15" name="Google Shape;15;p104"/>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69240B"/>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 name="Google Shape;16;p104"/>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69240B"/>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 name="Google Shape;17;p10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rgbClr val="FFFFFF"/>
              </a:buClr>
              <a:buSzPts val="1100"/>
              <a:buFont typeface="Rockwell"/>
              <a:buNone/>
              <a:defRPr sz="1100" b="1" i="0" u="none" strike="noStrike" cap="none">
                <a:solidFill>
                  <a:srgbClr val="FFFFFF"/>
                </a:solidFill>
                <a:latin typeface="Rockwell"/>
                <a:ea typeface="Rockwell"/>
                <a:cs typeface="Rockwell"/>
                <a:sym typeface="Rockwell"/>
              </a:defRPr>
            </a:lvl1pPr>
            <a:lvl2pPr marL="0" marR="0" lvl="1" indent="0" algn="ctr" rtl="0">
              <a:spcBef>
                <a:spcPts val="0"/>
              </a:spcBef>
              <a:spcAft>
                <a:spcPts val="0"/>
              </a:spcAft>
              <a:buClr>
                <a:srgbClr val="FFFFFF"/>
              </a:buClr>
              <a:buSzPts val="1100"/>
              <a:buFont typeface="Rockwell"/>
              <a:buNone/>
              <a:defRPr sz="1100" b="1" i="0" u="none" strike="noStrike" cap="none">
                <a:solidFill>
                  <a:srgbClr val="FFFFFF"/>
                </a:solidFill>
                <a:latin typeface="Rockwell"/>
                <a:ea typeface="Rockwell"/>
                <a:cs typeface="Rockwell"/>
                <a:sym typeface="Rockwell"/>
              </a:defRPr>
            </a:lvl2pPr>
            <a:lvl3pPr marL="0" marR="0" lvl="2" indent="0" algn="ctr" rtl="0">
              <a:spcBef>
                <a:spcPts val="0"/>
              </a:spcBef>
              <a:spcAft>
                <a:spcPts val="0"/>
              </a:spcAft>
              <a:buClr>
                <a:srgbClr val="FFFFFF"/>
              </a:buClr>
              <a:buSzPts val="1100"/>
              <a:buFont typeface="Rockwell"/>
              <a:buNone/>
              <a:defRPr sz="1100" b="1" i="0" u="none" strike="noStrike" cap="none">
                <a:solidFill>
                  <a:srgbClr val="FFFFFF"/>
                </a:solidFill>
                <a:latin typeface="Rockwell"/>
                <a:ea typeface="Rockwell"/>
                <a:cs typeface="Rockwell"/>
                <a:sym typeface="Rockwell"/>
              </a:defRPr>
            </a:lvl3pPr>
            <a:lvl4pPr marL="0" marR="0" lvl="3" indent="0" algn="ctr" rtl="0">
              <a:spcBef>
                <a:spcPts val="0"/>
              </a:spcBef>
              <a:spcAft>
                <a:spcPts val="0"/>
              </a:spcAft>
              <a:buClr>
                <a:srgbClr val="FFFFFF"/>
              </a:buClr>
              <a:buSzPts val="1100"/>
              <a:buFont typeface="Rockwell"/>
              <a:buNone/>
              <a:defRPr sz="1100" b="1" i="0" u="none" strike="noStrike" cap="none">
                <a:solidFill>
                  <a:srgbClr val="FFFFFF"/>
                </a:solidFill>
                <a:latin typeface="Rockwell"/>
                <a:ea typeface="Rockwell"/>
                <a:cs typeface="Rockwell"/>
                <a:sym typeface="Rockwell"/>
              </a:defRPr>
            </a:lvl4pPr>
            <a:lvl5pPr marL="0" marR="0" lvl="4" indent="0" algn="ctr" rtl="0">
              <a:spcBef>
                <a:spcPts val="0"/>
              </a:spcBef>
              <a:spcAft>
                <a:spcPts val="0"/>
              </a:spcAft>
              <a:buClr>
                <a:srgbClr val="FFFFFF"/>
              </a:buClr>
              <a:buSzPts val="1100"/>
              <a:buFont typeface="Rockwell"/>
              <a:buNone/>
              <a:defRPr sz="1100" b="1" i="0" u="none" strike="noStrike" cap="none">
                <a:solidFill>
                  <a:srgbClr val="FFFFFF"/>
                </a:solidFill>
                <a:latin typeface="Rockwell"/>
                <a:ea typeface="Rockwell"/>
                <a:cs typeface="Rockwell"/>
                <a:sym typeface="Rockwell"/>
              </a:defRPr>
            </a:lvl5pPr>
            <a:lvl6pPr marL="0" marR="0" lvl="5" indent="0" algn="ctr" rtl="0">
              <a:spcBef>
                <a:spcPts val="0"/>
              </a:spcBef>
              <a:spcAft>
                <a:spcPts val="0"/>
              </a:spcAft>
              <a:buClr>
                <a:srgbClr val="FFFFFF"/>
              </a:buClr>
              <a:buSzPts val="1100"/>
              <a:buFont typeface="Rockwell"/>
              <a:buNone/>
              <a:defRPr sz="1100" b="1" i="0" u="none" strike="noStrike" cap="none">
                <a:solidFill>
                  <a:srgbClr val="FFFFFF"/>
                </a:solidFill>
                <a:latin typeface="Rockwell"/>
                <a:ea typeface="Rockwell"/>
                <a:cs typeface="Rockwell"/>
                <a:sym typeface="Rockwell"/>
              </a:defRPr>
            </a:lvl6pPr>
            <a:lvl7pPr marL="0" marR="0" lvl="6" indent="0" algn="ctr" rtl="0">
              <a:spcBef>
                <a:spcPts val="0"/>
              </a:spcBef>
              <a:spcAft>
                <a:spcPts val="0"/>
              </a:spcAft>
              <a:buClr>
                <a:srgbClr val="FFFFFF"/>
              </a:buClr>
              <a:buSzPts val="1100"/>
              <a:buFont typeface="Rockwell"/>
              <a:buNone/>
              <a:defRPr sz="1100" b="1" i="0" u="none" strike="noStrike" cap="none">
                <a:solidFill>
                  <a:srgbClr val="FFFFFF"/>
                </a:solidFill>
                <a:latin typeface="Rockwell"/>
                <a:ea typeface="Rockwell"/>
                <a:cs typeface="Rockwell"/>
                <a:sym typeface="Rockwell"/>
              </a:defRPr>
            </a:lvl7pPr>
            <a:lvl8pPr marL="0" marR="0" lvl="7" indent="0" algn="ctr" rtl="0">
              <a:spcBef>
                <a:spcPts val="0"/>
              </a:spcBef>
              <a:spcAft>
                <a:spcPts val="0"/>
              </a:spcAft>
              <a:buClr>
                <a:srgbClr val="FFFFFF"/>
              </a:buClr>
              <a:buSzPts val="1100"/>
              <a:buFont typeface="Rockwell"/>
              <a:buNone/>
              <a:defRPr sz="1100" b="1" i="0" u="none" strike="noStrike" cap="none">
                <a:solidFill>
                  <a:srgbClr val="FFFFFF"/>
                </a:solidFill>
                <a:latin typeface="Rockwell"/>
                <a:ea typeface="Rockwell"/>
                <a:cs typeface="Rockwell"/>
                <a:sym typeface="Rockwell"/>
              </a:defRPr>
            </a:lvl8pPr>
            <a:lvl9pPr marL="0" marR="0" lvl="8" indent="0" algn="ctr" rtl="0">
              <a:spcBef>
                <a:spcPts val="0"/>
              </a:spcBef>
              <a:spcAft>
                <a:spcPts val="0"/>
              </a:spcAft>
              <a:buClr>
                <a:srgbClr val="FFFFFF"/>
              </a:buClr>
              <a:buSzPts val="1100"/>
              <a:buFont typeface="Rockwell"/>
              <a:buNone/>
              <a:defRPr sz="11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pic>
        <p:nvPicPr>
          <p:cNvPr id="18" name="Google Shape;18;p104" descr="A close-up of the CSE logo"/>
          <p:cNvPicPr preferRelativeResize="0"/>
          <p:nvPr/>
        </p:nvPicPr>
        <p:blipFill rotWithShape="1">
          <a:blip r:embed="rId14">
            <a:alphaModFix/>
          </a:blip>
          <a:srcRect/>
          <a:stretch/>
        </p:blipFill>
        <p:spPr>
          <a:xfrm>
            <a:off x="828969" y="6296912"/>
            <a:ext cx="430530" cy="31687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enseeconomic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conedlink.org/resources/voluntary-national-content-standards-in-economic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conedlink.org/resources/voluntary-national-content-standards-in-econom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jbkSRLYSojo?si=x_F22VfK8kCPtIc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conedlink.org/resources/voluntary-national-content-standards-in-economic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7.xml"/><Relationship Id="rId1" Type="http://schemas.openxmlformats.org/officeDocument/2006/relationships/slideLayout" Target="../slideLayouts/slideLayout4.xml"/><Relationship Id="rId6" Type="http://schemas.openxmlformats.org/officeDocument/2006/relationships/hyperlink" Target="https://databank.worldbank.org/source/world" TargetMode="External"/><Relationship Id="rId5" Type="http://schemas.openxmlformats.org/officeDocument/2006/relationships/hyperlink" Target="https://www.fraserinstitute.org/studies/economic-freedom-of-the-world-2021-annual-report" TargetMode="External"/><Relationship Id="rId4" Type="http://schemas.openxmlformats.org/officeDocument/2006/relationships/hyperlink" Target="about:blank"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441300" y="990600"/>
            <a:ext cx="8397900" cy="1600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4400"/>
              <a:buFont typeface="Rockwell"/>
              <a:buNone/>
            </a:pPr>
            <a:r>
              <a:rPr lang="en-US" sz="4400">
                <a:latin typeface="Rockwell"/>
                <a:ea typeface="Rockwell"/>
                <a:cs typeface="Rockwell"/>
                <a:sym typeface="Rockwell"/>
              </a:rPr>
              <a:t>PART 2: SEVEN MAJOR SOURCES OF ECONOMIC PROGRESS</a:t>
            </a:r>
            <a:endParaRPr sz="4400">
              <a:latin typeface="Rockwell"/>
              <a:ea typeface="Rockwell"/>
              <a:cs typeface="Rockwell"/>
              <a:sym typeface="Rockwell"/>
            </a:endParaRPr>
          </a:p>
        </p:txBody>
      </p:sp>
      <p:sp>
        <p:nvSpPr>
          <p:cNvPr id="115" name="Google Shape;115;p1"/>
          <p:cNvSpPr txBox="1">
            <a:spLocks noGrp="1"/>
          </p:cNvSpPr>
          <p:nvPr>
            <p:ph type="subTitle" idx="1"/>
          </p:nvPr>
        </p:nvSpPr>
        <p:spPr>
          <a:xfrm>
            <a:off x="2900552" y="3962400"/>
            <a:ext cx="4910730" cy="190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40"/>
              <a:buNone/>
            </a:pPr>
            <a:r>
              <a:rPr lang="en-US" sz="2400">
                <a:latin typeface="Rockwell"/>
                <a:ea typeface="Rockwell"/>
                <a:cs typeface="Rockwell"/>
                <a:sym typeface="Rockwell"/>
              </a:rPr>
              <a:t>Common Sense Economics ~</a:t>
            </a:r>
            <a:br>
              <a:rPr lang="en-US" sz="2400">
                <a:latin typeface="Rockwell"/>
                <a:ea typeface="Rockwell"/>
                <a:cs typeface="Rockwell"/>
                <a:sym typeface="Rockwell"/>
              </a:rPr>
            </a:br>
            <a:r>
              <a:rPr lang="en-US" sz="2400">
                <a:solidFill>
                  <a:srgbClr val="7F7F7F"/>
                </a:solidFill>
                <a:latin typeface="Rockwell"/>
                <a:ea typeface="Rockwell"/>
                <a:cs typeface="Rockwell"/>
                <a:sym typeface="Rockwell"/>
              </a:rPr>
              <a:t>What Everyone Should Know About Wealth and Prosperity</a:t>
            </a:r>
            <a:br>
              <a:rPr lang="en-US" sz="2400">
                <a:latin typeface="Rockwell"/>
                <a:ea typeface="Rockwell"/>
                <a:cs typeface="Rockwell"/>
                <a:sym typeface="Rockwell"/>
              </a:rPr>
            </a:br>
            <a:br>
              <a:rPr lang="en-US" sz="2400">
                <a:latin typeface="Rockwell"/>
                <a:ea typeface="Rockwell"/>
                <a:cs typeface="Rockwell"/>
                <a:sym typeface="Rockwell"/>
              </a:rPr>
            </a:br>
            <a:endParaRPr sz="2400">
              <a:latin typeface="Rockwell"/>
              <a:ea typeface="Rockwell"/>
              <a:cs typeface="Rockwell"/>
              <a:sym typeface="Rockwell"/>
            </a:endParaRPr>
          </a:p>
        </p:txBody>
      </p:sp>
      <p:sp>
        <p:nvSpPr>
          <p:cNvPr id="116" name="Google Shape;116;p1"/>
          <p:cNvSpPr txBox="1"/>
          <p:nvPr/>
        </p:nvSpPr>
        <p:spPr>
          <a:xfrm>
            <a:off x="3250384" y="6130658"/>
            <a:ext cx="3048000" cy="38788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200"/>
              <a:buFont typeface="Century Schoolbook"/>
              <a:buNone/>
            </a:pPr>
            <a:r>
              <a:rPr lang="en-US" sz="1200" b="0" i="0" u="sng" strike="noStrike" cap="none">
                <a:solidFill>
                  <a:schemeClr val="dk1"/>
                </a:solidFill>
                <a:latin typeface="Century Schoolbook"/>
                <a:ea typeface="Century Schoolbook"/>
                <a:cs typeface="Century Schoolbook"/>
                <a:sym typeface="Century Schoolbook"/>
                <a:hlinkClick r:id="rId3">
                  <a:extLst>
                    <a:ext uri="{A12FA001-AC4F-418D-AE19-62706E023703}">
                      <ahyp:hlinkClr xmlns:ahyp="http://schemas.microsoft.com/office/drawing/2018/hyperlinkcolor" val="tx"/>
                    </a:ext>
                  </a:extLst>
                </a:hlinkClick>
              </a:rPr>
              <a:t>http://CommonSenseEconomics.com/</a:t>
            </a:r>
            <a:r>
              <a:rPr lang="en-US" sz="1200" b="0" i="0" u="none" strike="noStrike" cap="none">
                <a:solidFill>
                  <a:schemeClr val="dk1"/>
                </a:solidFill>
                <a:latin typeface="Century Schoolbook"/>
                <a:ea typeface="Century Schoolbook"/>
                <a:cs typeface="Century Schoolbook"/>
                <a:sym typeface="Century Schoolbook"/>
              </a:rPr>
              <a:t> </a:t>
            </a:r>
            <a:endParaRPr sz="1800" b="0" i="0" u="none" strike="noStrike" cap="none">
              <a:solidFill>
                <a:schemeClr val="dk1"/>
              </a:solidFill>
              <a:latin typeface="Rockwell"/>
              <a:ea typeface="Rockwell"/>
              <a:cs typeface="Rockwell"/>
              <a:sym typeface="Rockwell"/>
            </a:endParaRPr>
          </a:p>
        </p:txBody>
      </p:sp>
      <p:pic>
        <p:nvPicPr>
          <p:cNvPr id="117" name="Google Shape;117;p1"/>
          <p:cNvPicPr preferRelativeResize="0"/>
          <p:nvPr/>
        </p:nvPicPr>
        <p:blipFill rotWithShape="1">
          <a:blip r:embed="rId4">
            <a:alphaModFix/>
          </a:blip>
          <a:srcRect/>
          <a:stretch/>
        </p:blipFill>
        <p:spPr>
          <a:xfrm>
            <a:off x="1529695" y="3189813"/>
            <a:ext cx="1160375" cy="17224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8"/>
        <p:cNvGrpSpPr/>
        <p:nvPr/>
      </p:nvGrpSpPr>
      <p:grpSpPr>
        <a:xfrm>
          <a:off x="0" y="0"/>
          <a:ext cx="0" cy="0"/>
          <a:chOff x="0" y="0"/>
          <a:chExt cx="0" cy="0"/>
        </a:xfrm>
      </p:grpSpPr>
      <p:sp>
        <p:nvSpPr>
          <p:cNvPr id="289" name="Google Shape;289;p7"/>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90" name="Google Shape;290;p7"/>
          <p:cNvSpPr/>
          <p:nvPr/>
        </p:nvSpPr>
        <p:spPr>
          <a:xfrm>
            <a:off x="0" y="0"/>
            <a:ext cx="107899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Rockwell"/>
              <a:ea typeface="Rockwell"/>
              <a:cs typeface="Rockwell"/>
              <a:sym typeface="Rockwell"/>
            </a:endParaRPr>
          </a:p>
        </p:txBody>
      </p:sp>
      <p:sp>
        <p:nvSpPr>
          <p:cNvPr id="291" name="Google Shape;291;p7"/>
          <p:cNvSpPr/>
          <p:nvPr/>
        </p:nvSpPr>
        <p:spPr>
          <a:xfrm>
            <a:off x="1078992" y="0"/>
            <a:ext cx="3490332" cy="6858000"/>
          </a:xfrm>
          <a:prstGeom prst="rect">
            <a:avLst/>
          </a:prstGeom>
          <a:solidFill>
            <a:srgbClr val="4E4A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Rockwell"/>
              <a:ea typeface="Rockwell"/>
              <a:cs typeface="Rockwell"/>
              <a:sym typeface="Rockwell"/>
            </a:endParaRPr>
          </a:p>
        </p:txBody>
      </p:sp>
      <p:sp>
        <p:nvSpPr>
          <p:cNvPr id="292" name="Google Shape;292;p7"/>
          <p:cNvSpPr txBox="1">
            <a:spLocks noGrp="1"/>
          </p:cNvSpPr>
          <p:nvPr>
            <p:ph type="title"/>
          </p:nvPr>
        </p:nvSpPr>
        <p:spPr>
          <a:xfrm>
            <a:off x="1460754" y="1060704"/>
            <a:ext cx="2722626" cy="4736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Rockwell"/>
              <a:buNone/>
            </a:pPr>
            <a:r>
              <a:rPr lang="en-US" sz="2200" b="1">
                <a:solidFill>
                  <a:schemeClr val="lt1"/>
                </a:solidFill>
                <a:latin typeface="Rockwell"/>
                <a:ea typeface="Rockwell"/>
                <a:cs typeface="Rockwell"/>
                <a:sym typeface="Rockwell"/>
              </a:rPr>
              <a:t>CSE 2.1.</a:t>
            </a:r>
            <a:r>
              <a:rPr lang="en-US" sz="2200">
                <a:solidFill>
                  <a:schemeClr val="lt1"/>
                </a:solidFill>
                <a:latin typeface="Rockwell"/>
                <a:ea typeface="Rockwell"/>
                <a:cs typeface="Rockwell"/>
                <a:sym typeface="Rockwell"/>
              </a:rPr>
              <a:t> </a:t>
            </a:r>
            <a:br>
              <a:rPr lang="en-US" sz="2200">
                <a:solidFill>
                  <a:schemeClr val="lt1"/>
                </a:solidFill>
                <a:latin typeface="Rockwell"/>
                <a:ea typeface="Rockwell"/>
                <a:cs typeface="Rockwell"/>
                <a:sym typeface="Rockwell"/>
              </a:rPr>
            </a:br>
            <a:r>
              <a:rPr lang="en-US" sz="2200">
                <a:solidFill>
                  <a:schemeClr val="lt1"/>
                </a:solidFill>
                <a:latin typeface="Rockwell"/>
                <a:ea typeface="Rockwell"/>
                <a:cs typeface="Rockwell"/>
                <a:sym typeface="Rockwell"/>
              </a:rPr>
              <a:t>LEGAL SYSTEM: THE FOUNDATION FOR ECONOMIC PROGRESS IS A LEGAL SYSTEM THAT PROTECTS PRIVATELY OWNED PROPERTY AND ENFORCES CONTRACTS IN AN EVENHANDED MANNER.</a:t>
            </a:r>
            <a:endParaRPr/>
          </a:p>
        </p:txBody>
      </p:sp>
      <p:sp>
        <p:nvSpPr>
          <p:cNvPr id="293" name="Google Shape;293;p7"/>
          <p:cNvSpPr txBox="1">
            <a:spLocks noGrp="1"/>
          </p:cNvSpPr>
          <p:nvPr>
            <p:ph type="body" idx="1"/>
          </p:nvPr>
        </p:nvSpPr>
        <p:spPr>
          <a:xfrm>
            <a:off x="4911213" y="1060704"/>
            <a:ext cx="3819832" cy="4736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80"/>
              <a:buNone/>
            </a:pPr>
            <a:r>
              <a:rPr lang="en-US" sz="1600" i="1">
                <a:latin typeface="Rockwell"/>
                <a:ea typeface="Rockwell"/>
                <a:cs typeface="Rockwell"/>
                <a:sym typeface="Rockwell"/>
              </a:rPr>
              <a:t>[A] private property regime makes people responsible for their own actions in the realm of material goods. Such a system therefore ensures that people experience the consequences of their own acts. </a:t>
            </a:r>
            <a:endParaRPr sz="1600">
              <a:latin typeface="Rockwell"/>
              <a:ea typeface="Rockwell"/>
              <a:cs typeface="Rockwell"/>
              <a:sym typeface="Rockwell"/>
            </a:endParaRPr>
          </a:p>
          <a:p>
            <a:pPr marL="0" lvl="0" indent="0" algn="l" rtl="0">
              <a:lnSpc>
                <a:spcPct val="90000"/>
              </a:lnSpc>
              <a:spcBef>
                <a:spcPts val="600"/>
              </a:spcBef>
              <a:spcAft>
                <a:spcPts val="0"/>
              </a:spcAft>
              <a:buSzPts val="1680"/>
              <a:buNone/>
            </a:pPr>
            <a:r>
              <a:rPr lang="en-US" sz="1600">
                <a:latin typeface="Rockwell"/>
                <a:ea typeface="Rockwell"/>
                <a:cs typeface="Rockwell"/>
                <a:sym typeface="Rockwell"/>
              </a:rPr>
              <a:t>	      — Tom Bethell, Economic Journalist</a:t>
            </a:r>
            <a:endParaRPr/>
          </a:p>
        </p:txBody>
      </p:sp>
      <p:sp>
        <p:nvSpPr>
          <p:cNvPr id="294" name="Google Shape;294;p7"/>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600"/>
              </a:spcAft>
              <a:buClr>
                <a:schemeClr val="dk2"/>
              </a:buClr>
              <a:buSzPts val="1100"/>
              <a:buFont typeface="Rockwell"/>
              <a:buNone/>
            </a:pPr>
            <a:fld id="{00000000-1234-1234-1234-123412341234}" type="slidenum">
              <a:rPr lang="en-US">
                <a:solidFill>
                  <a:schemeClr val="dk2"/>
                </a:solidFill>
              </a:rPr>
              <a:t>10</a:t>
            </a:fld>
            <a:endParaRPr>
              <a:solidFill>
                <a:schemeClr val="dk2"/>
              </a:solidFill>
            </a:endParaRPr>
          </a:p>
        </p:txBody>
      </p:sp>
      <p:sp>
        <p:nvSpPr>
          <p:cNvPr id="295" name="Google Shape;295;p7"/>
          <p:cNvSpPr/>
          <p:nvPr/>
        </p:nvSpPr>
        <p:spPr>
          <a:xfrm>
            <a:off x="8573188" y="6258874"/>
            <a:ext cx="299110" cy="398815"/>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8"/>
          <p:cNvSpPr txBox="1">
            <a:spLocks noGrp="1"/>
          </p:cNvSpPr>
          <p:nvPr>
            <p:ph type="title"/>
          </p:nvPr>
        </p:nvSpPr>
        <p:spPr>
          <a:xfrm>
            <a:off x="685800" y="484632"/>
            <a:ext cx="7772400" cy="7988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PRIVATE PROPERTY RIGHTS</a:t>
            </a:r>
            <a:endParaRPr sz="4400">
              <a:latin typeface="Rockwell"/>
              <a:ea typeface="Rockwell"/>
              <a:cs typeface="Rockwell"/>
              <a:sym typeface="Rockwell"/>
            </a:endParaRPr>
          </a:p>
        </p:txBody>
      </p:sp>
      <p:sp>
        <p:nvSpPr>
          <p:cNvPr id="301" name="Google Shape;301;p8"/>
          <p:cNvSpPr txBox="1">
            <a:spLocks noGrp="1"/>
          </p:cNvSpPr>
          <p:nvPr>
            <p:ph type="body" idx="1"/>
          </p:nvPr>
        </p:nvSpPr>
        <p:spPr>
          <a:xfrm>
            <a:off x="457200" y="1600200"/>
            <a:ext cx="80349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sz="2800"/>
              <a:t>Private ownership of property involves three things:</a:t>
            </a:r>
            <a:endParaRPr sz="2800"/>
          </a:p>
          <a:p>
            <a:pPr marL="606744" lvl="1" indent="-285750" algn="l" rtl="0">
              <a:lnSpc>
                <a:spcPct val="90000"/>
              </a:lnSpc>
              <a:spcBef>
                <a:spcPts val="420"/>
              </a:spcBef>
              <a:spcAft>
                <a:spcPts val="0"/>
              </a:spcAft>
              <a:buSzPts val="2400"/>
              <a:buChar char="▪"/>
            </a:pPr>
            <a:r>
              <a:rPr lang="en-US" sz="2400" b="1"/>
              <a:t>Exclusive use: </a:t>
            </a:r>
            <a:r>
              <a:rPr lang="en-US" sz="2400"/>
              <a:t>Owners of private property can decide how their property will be used.</a:t>
            </a:r>
            <a:endParaRPr sz="2400"/>
          </a:p>
          <a:p>
            <a:pPr marL="606744" lvl="1" indent="-285750" algn="l" rtl="0">
              <a:lnSpc>
                <a:spcPct val="90000"/>
              </a:lnSpc>
              <a:spcBef>
                <a:spcPts val="420"/>
              </a:spcBef>
              <a:spcAft>
                <a:spcPts val="0"/>
              </a:spcAft>
              <a:buSzPts val="2400"/>
              <a:buChar char="▪"/>
            </a:pPr>
            <a:r>
              <a:rPr lang="en-US" sz="2400" b="1"/>
              <a:t>Protection against invaders: </a:t>
            </a:r>
            <a:r>
              <a:rPr lang="en-US" sz="2400"/>
              <a:t>Others are prohibited from using the property without the owner's permission.</a:t>
            </a:r>
            <a:endParaRPr sz="2400"/>
          </a:p>
          <a:p>
            <a:pPr marL="606744" lvl="1" indent="-285750" algn="l" rtl="0">
              <a:lnSpc>
                <a:spcPct val="90000"/>
              </a:lnSpc>
              <a:spcBef>
                <a:spcPts val="420"/>
              </a:spcBef>
              <a:spcAft>
                <a:spcPts val="0"/>
              </a:spcAft>
              <a:buSzPts val="2400"/>
              <a:buChar char="▪"/>
            </a:pPr>
            <a:r>
              <a:rPr lang="en-US" sz="2400" b="1"/>
              <a:t>Transferability: </a:t>
            </a:r>
            <a:r>
              <a:rPr lang="en-US" sz="2400"/>
              <a:t>Owners have the right to buy, sell, or derive income from their land, natural resources, capital, and entrepreneurial talent.</a:t>
            </a:r>
            <a:endParaRPr sz="2400"/>
          </a:p>
          <a:p>
            <a:pPr marL="759144" lvl="1" indent="-179070" algn="l" rtl="0">
              <a:lnSpc>
                <a:spcPct val="90000"/>
              </a:lnSpc>
              <a:spcBef>
                <a:spcPts val="420"/>
              </a:spcBef>
              <a:spcAft>
                <a:spcPts val="0"/>
              </a:spcAft>
              <a:buSzPts val="1680"/>
              <a:buNone/>
            </a:pPr>
            <a:endParaRPr sz="2400"/>
          </a:p>
          <a:p>
            <a:pPr marL="182880" lvl="0" indent="-182880" algn="l" rtl="0">
              <a:lnSpc>
                <a:spcPct val="90000"/>
              </a:lnSpc>
              <a:spcBef>
                <a:spcPts val="600"/>
              </a:spcBef>
              <a:spcAft>
                <a:spcPts val="0"/>
              </a:spcAft>
              <a:buSzPts val="2400"/>
              <a:buChar char="▪"/>
            </a:pPr>
            <a:r>
              <a:rPr lang="en-US" sz="2800"/>
              <a:t>Private ownership makes people accountable for their actions.</a:t>
            </a:r>
            <a:endParaRPr sz="2800"/>
          </a:p>
        </p:txBody>
      </p:sp>
      <p:sp>
        <p:nvSpPr>
          <p:cNvPr id="302" name="Google Shape;302;p8"/>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457200" y="274650"/>
            <a:ext cx="82257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PRIVATE OWNERSHIP AND INCENTIVES</a:t>
            </a:r>
            <a:endParaRPr sz="4400">
              <a:latin typeface="Rockwell"/>
              <a:ea typeface="Rockwell"/>
              <a:cs typeface="Rockwell"/>
              <a:sym typeface="Rockwell"/>
            </a:endParaRPr>
          </a:p>
        </p:txBody>
      </p:sp>
      <p:sp>
        <p:nvSpPr>
          <p:cNvPr id="308" name="Google Shape;308;p9"/>
          <p:cNvSpPr txBox="1">
            <a:spLocks noGrp="1"/>
          </p:cNvSpPr>
          <p:nvPr>
            <p:ph type="body" idx="1"/>
          </p:nvPr>
        </p:nvSpPr>
        <p:spPr>
          <a:xfrm>
            <a:off x="180594" y="1417650"/>
            <a:ext cx="8502306" cy="487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a:latin typeface="Rockwell"/>
                <a:ea typeface="Rockwell"/>
                <a:cs typeface="Rockwell"/>
                <a:sym typeface="Rockwell"/>
              </a:rPr>
              <a:t>The most important aspect of private ownership is the incentives it creates. There are four major reasons why private ownership propels economic growth and progress. </a:t>
            </a:r>
            <a:endParaRPr/>
          </a:p>
          <a:p>
            <a:pPr marL="0" lvl="0" indent="0" algn="l" rtl="0">
              <a:lnSpc>
                <a:spcPct val="90000"/>
              </a:lnSpc>
              <a:spcBef>
                <a:spcPts val="0"/>
              </a:spcBef>
              <a:spcAft>
                <a:spcPts val="0"/>
              </a:spcAft>
              <a:buSzPts val="2400"/>
              <a:buNone/>
            </a:pPr>
            <a:endParaRPr sz="2400">
              <a:latin typeface="Rockwell"/>
              <a:ea typeface="Rockwell"/>
              <a:cs typeface="Rockwell"/>
              <a:sym typeface="Rockwell"/>
            </a:endParaRPr>
          </a:p>
          <a:p>
            <a:pPr marL="0" lvl="0" indent="0" algn="l" rtl="0">
              <a:lnSpc>
                <a:spcPct val="90000"/>
              </a:lnSpc>
              <a:spcBef>
                <a:spcPts val="0"/>
              </a:spcBef>
              <a:spcAft>
                <a:spcPts val="0"/>
              </a:spcAft>
              <a:buSzPts val="2400"/>
              <a:buNone/>
            </a:pPr>
            <a:r>
              <a:rPr lang="en-US" sz="2400">
                <a:latin typeface="Rockwell"/>
                <a:ea typeface="Rockwell"/>
                <a:cs typeface="Rockwell"/>
                <a:sym typeface="Rockwell"/>
              </a:rPr>
              <a:t>Private ownership:</a:t>
            </a:r>
            <a:endParaRPr sz="2400">
              <a:latin typeface="Rockwell"/>
              <a:ea typeface="Rockwell"/>
              <a:cs typeface="Rockwell"/>
              <a:sym typeface="Rockwell"/>
            </a:endParaRPr>
          </a:p>
          <a:p>
            <a:pPr marL="823913" lvl="1" indent="-502919" algn="l" rtl="0">
              <a:lnSpc>
                <a:spcPct val="90000"/>
              </a:lnSpc>
              <a:spcBef>
                <a:spcPts val="420"/>
              </a:spcBef>
              <a:spcAft>
                <a:spcPts val="0"/>
              </a:spcAft>
              <a:buSzPts val="2400"/>
              <a:buFont typeface="Rockwell"/>
              <a:buAutoNum type="arabicPeriod"/>
            </a:pPr>
            <a:r>
              <a:rPr lang="en-US" sz="2400">
                <a:latin typeface="Rockwell"/>
                <a:ea typeface="Rockwell"/>
                <a:cs typeface="Rockwell"/>
                <a:sym typeface="Rockwell"/>
              </a:rPr>
              <a:t>Provides people with a strong incentive to maintain and care for their property.</a:t>
            </a:r>
            <a:endParaRPr sz="2400">
              <a:latin typeface="Rockwell"/>
              <a:ea typeface="Rockwell"/>
              <a:cs typeface="Rockwell"/>
              <a:sym typeface="Rockwell"/>
            </a:endParaRPr>
          </a:p>
          <a:p>
            <a:pPr marL="823913" lvl="1" indent="-502919" algn="l" rtl="0">
              <a:lnSpc>
                <a:spcPct val="90000"/>
              </a:lnSpc>
              <a:spcBef>
                <a:spcPts val="420"/>
              </a:spcBef>
              <a:spcAft>
                <a:spcPts val="0"/>
              </a:spcAft>
              <a:buSzPts val="2400"/>
              <a:buFont typeface="Rockwell"/>
              <a:buAutoNum type="arabicPeriod"/>
            </a:pPr>
            <a:r>
              <a:rPr lang="en-US" sz="2400">
                <a:latin typeface="Rockwell"/>
                <a:ea typeface="Rockwell"/>
                <a:cs typeface="Rockwell"/>
                <a:sym typeface="Rockwell"/>
              </a:rPr>
              <a:t>Encourages people to use and develop their property in ways others value highly.</a:t>
            </a:r>
            <a:endParaRPr sz="2400">
              <a:latin typeface="Rockwell"/>
              <a:ea typeface="Rockwell"/>
              <a:cs typeface="Rockwell"/>
              <a:sym typeface="Rockwell"/>
            </a:endParaRPr>
          </a:p>
          <a:p>
            <a:pPr marL="823913" lvl="1" indent="-502919" algn="l" rtl="0">
              <a:lnSpc>
                <a:spcPct val="90000"/>
              </a:lnSpc>
              <a:spcBef>
                <a:spcPts val="420"/>
              </a:spcBef>
              <a:spcAft>
                <a:spcPts val="0"/>
              </a:spcAft>
              <a:buSzPts val="2400"/>
              <a:buFont typeface="Rockwell"/>
              <a:buAutoNum type="arabicPeriod"/>
            </a:pPr>
            <a:r>
              <a:rPr lang="en-US" sz="2400">
                <a:latin typeface="Rockwell"/>
                <a:ea typeface="Rockwell"/>
                <a:cs typeface="Rockwell"/>
                <a:sym typeface="Rockwell"/>
              </a:rPr>
              <a:t>Makes owners legally responsible for damages imposed on others as the result of how their property is used.</a:t>
            </a:r>
            <a:endParaRPr sz="2400">
              <a:latin typeface="Rockwell"/>
              <a:ea typeface="Rockwell"/>
              <a:cs typeface="Rockwell"/>
              <a:sym typeface="Rockwell"/>
            </a:endParaRPr>
          </a:p>
          <a:p>
            <a:pPr marL="823913" lvl="1" indent="-502919" algn="l" rtl="0">
              <a:lnSpc>
                <a:spcPct val="90000"/>
              </a:lnSpc>
              <a:spcBef>
                <a:spcPts val="420"/>
              </a:spcBef>
              <a:spcAft>
                <a:spcPts val="0"/>
              </a:spcAft>
              <a:buSzPts val="2400"/>
              <a:buFont typeface="Rockwell"/>
              <a:buAutoNum type="arabicPeriod"/>
            </a:pPr>
            <a:r>
              <a:rPr lang="en-US" sz="2400">
                <a:latin typeface="Rockwell"/>
                <a:ea typeface="Rockwell"/>
                <a:cs typeface="Rockwell"/>
                <a:sym typeface="Rockwell"/>
              </a:rPr>
              <a:t>Promotes the conservation of resources for the future.</a:t>
            </a:r>
            <a:endParaRPr sz="2400">
              <a:latin typeface="Rockwell"/>
              <a:ea typeface="Rockwell"/>
              <a:cs typeface="Rockwell"/>
              <a:sym typeface="Rockwell"/>
            </a:endParaRPr>
          </a:p>
        </p:txBody>
      </p:sp>
      <p:sp>
        <p:nvSpPr>
          <p:cNvPr id="309" name="Google Shape;309;p9"/>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0"/>
          <p:cNvSpPr txBox="1">
            <a:spLocks noGrp="1"/>
          </p:cNvSpPr>
          <p:nvPr>
            <p:ph type="title"/>
          </p:nvPr>
        </p:nvSpPr>
        <p:spPr>
          <a:xfrm>
            <a:off x="95425" y="274650"/>
            <a:ext cx="86439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PRIVATE OWNERSHIP AND DOOMSDAY FORECASTS</a:t>
            </a:r>
            <a:endParaRPr sz="4400">
              <a:latin typeface="Rockwell"/>
              <a:ea typeface="Rockwell"/>
              <a:cs typeface="Rockwell"/>
              <a:sym typeface="Rockwell"/>
            </a:endParaRPr>
          </a:p>
        </p:txBody>
      </p:sp>
      <p:sp>
        <p:nvSpPr>
          <p:cNvPr id="315" name="Google Shape;315;p10"/>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sz="2400">
                <a:latin typeface="Rockwell"/>
                <a:ea typeface="Rockwell"/>
                <a:cs typeface="Rockwell"/>
                <a:sym typeface="Rockwell"/>
              </a:rPr>
              <a:t>For centuries pessimists have argued that the world is about to run out of various critical resources (e.g. trees, minerals, and energy sources). Why have they been wrong?</a:t>
            </a:r>
            <a:endParaRPr sz="2400">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sz="2400">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sz="2400">
                <a:latin typeface="Rockwell"/>
                <a:ea typeface="Rockwell"/>
                <a:cs typeface="Rockwell"/>
                <a:sym typeface="Rockwell"/>
              </a:rPr>
              <a:t>When the scarcity of a privately owned resource increases, the invisible hand of the market takes over. Prices rise setting into motion a flurry of activity. </a:t>
            </a:r>
            <a:endParaRPr sz="2400">
              <a:latin typeface="Rockwell"/>
              <a:ea typeface="Rockwell"/>
              <a:cs typeface="Rockwell"/>
              <a:sym typeface="Rockwell"/>
            </a:endParaRPr>
          </a:p>
        </p:txBody>
      </p:sp>
      <p:sp>
        <p:nvSpPr>
          <p:cNvPr id="316" name="Google Shape;316;p10"/>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400"/>
              <a:buFont typeface="Rockwell"/>
              <a:buNone/>
            </a:pPr>
            <a:r>
              <a:rPr lang="en-US" sz="2400">
                <a:latin typeface="Rockwell"/>
                <a:ea typeface="Rockwell"/>
                <a:cs typeface="Rockwell"/>
                <a:sym typeface="Rockwell"/>
              </a:rPr>
              <a:t>PRIVATE OWNERSHIP AND DOOMSDAY FORECASTS CONTINUED…</a:t>
            </a:r>
            <a:endParaRPr sz="2400">
              <a:latin typeface="Rockwell"/>
              <a:ea typeface="Rockwell"/>
              <a:cs typeface="Rockwell"/>
              <a:sym typeface="Rockwell"/>
            </a:endParaRPr>
          </a:p>
        </p:txBody>
      </p:sp>
      <p:sp>
        <p:nvSpPr>
          <p:cNvPr id="322" name="Google Shape;322;p11"/>
          <p:cNvSpPr txBox="1">
            <a:spLocks noGrp="1"/>
          </p:cNvSpPr>
          <p:nvPr>
            <p:ph type="body" idx="1"/>
          </p:nvPr>
        </p:nvSpPr>
        <p:spPr>
          <a:xfrm>
            <a:off x="457200" y="1600200"/>
            <a:ext cx="835124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sz="2800"/>
              <a:t>The increase in price provides consumers, producers, innovators, and engineers with incentives to</a:t>
            </a:r>
            <a:endParaRPr sz="2800"/>
          </a:p>
          <a:p>
            <a:pPr marL="663894" lvl="1" indent="-342900" algn="l" rtl="0">
              <a:lnSpc>
                <a:spcPct val="90000"/>
              </a:lnSpc>
              <a:spcBef>
                <a:spcPts val="420"/>
              </a:spcBef>
              <a:spcAft>
                <a:spcPts val="0"/>
              </a:spcAft>
              <a:buSzPts val="2400"/>
              <a:buChar char="▪"/>
            </a:pPr>
            <a:r>
              <a:rPr lang="en-US" sz="2400" b="1"/>
              <a:t>Conserve</a:t>
            </a:r>
            <a:r>
              <a:rPr lang="en-US" sz="2400"/>
              <a:t> on the direct use of the resource,</a:t>
            </a:r>
            <a:endParaRPr sz="2400"/>
          </a:p>
          <a:p>
            <a:pPr marL="663894" lvl="1" indent="-342900" algn="l" rtl="0">
              <a:lnSpc>
                <a:spcPct val="90000"/>
              </a:lnSpc>
              <a:spcBef>
                <a:spcPts val="420"/>
              </a:spcBef>
              <a:spcAft>
                <a:spcPts val="0"/>
              </a:spcAft>
              <a:buSzPts val="2400"/>
              <a:buChar char="▪"/>
            </a:pPr>
            <a:r>
              <a:rPr lang="en-US" sz="2400" b="1"/>
              <a:t>Search</a:t>
            </a:r>
            <a:r>
              <a:rPr lang="en-US" sz="2400"/>
              <a:t> more diligently for substitutes, and</a:t>
            </a:r>
            <a:endParaRPr sz="2400"/>
          </a:p>
          <a:p>
            <a:pPr marL="663894" lvl="1" indent="-342900" algn="l" rtl="0">
              <a:lnSpc>
                <a:spcPct val="90000"/>
              </a:lnSpc>
              <a:spcBef>
                <a:spcPts val="420"/>
              </a:spcBef>
              <a:spcAft>
                <a:spcPts val="0"/>
              </a:spcAft>
              <a:buSzPts val="2400"/>
              <a:buChar char="▪"/>
            </a:pPr>
            <a:r>
              <a:rPr lang="en-US" sz="2400" b="1"/>
              <a:t>Develop </a:t>
            </a:r>
            <a:r>
              <a:rPr lang="en-US" sz="2400"/>
              <a:t>new methods of discovering and recovering larger amounts of the resource.</a:t>
            </a:r>
            <a:endParaRPr sz="2400"/>
          </a:p>
          <a:p>
            <a:pPr marL="449580" lvl="0" indent="-236220" algn="l" rtl="0">
              <a:lnSpc>
                <a:spcPct val="90000"/>
              </a:lnSpc>
              <a:spcBef>
                <a:spcPts val="600"/>
              </a:spcBef>
              <a:spcAft>
                <a:spcPts val="0"/>
              </a:spcAft>
              <a:buSzPts val="1680"/>
              <a:buNone/>
            </a:pPr>
            <a:endParaRPr sz="2800"/>
          </a:p>
          <a:p>
            <a:pPr marL="182880" lvl="0" indent="-182880" algn="l" rtl="0">
              <a:lnSpc>
                <a:spcPct val="90000"/>
              </a:lnSpc>
              <a:spcBef>
                <a:spcPts val="600"/>
              </a:spcBef>
              <a:spcAft>
                <a:spcPts val="0"/>
              </a:spcAft>
              <a:buSzPts val="2400"/>
              <a:buChar char="▪"/>
            </a:pPr>
            <a:r>
              <a:rPr lang="en-US" sz="2800"/>
              <a:t>To date these forces have pushed doomsday forecasts ever farther into the future, and there is every reason to believe that they will continue to do so for resources that are privately owned.</a:t>
            </a:r>
            <a:endParaRPr sz="2800"/>
          </a:p>
        </p:txBody>
      </p:sp>
      <p:sp>
        <p:nvSpPr>
          <p:cNvPr id="323" name="Google Shape;323;p11"/>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txBox="1">
            <a:spLocks noGrp="1"/>
          </p:cNvSpPr>
          <p:nvPr>
            <p:ph type="title"/>
          </p:nvPr>
        </p:nvSpPr>
        <p:spPr>
          <a:xfrm>
            <a:off x="131200" y="71550"/>
            <a:ext cx="8608200" cy="1346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Font typeface="Rockwell"/>
              <a:buNone/>
            </a:pPr>
            <a:endParaRPr sz="4400">
              <a:latin typeface="Rockwell"/>
              <a:ea typeface="Rockwell"/>
              <a:cs typeface="Rockwell"/>
              <a:sym typeface="Rockwell"/>
            </a:endParaRPr>
          </a:p>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LEGAL SYSTEM AND PRIVATE        OWNERSHIP</a:t>
            </a:r>
            <a:endParaRPr sz="4400">
              <a:latin typeface="Rockwell"/>
              <a:ea typeface="Rockwell"/>
              <a:cs typeface="Rockwell"/>
              <a:sym typeface="Rockwell"/>
            </a:endParaRPr>
          </a:p>
        </p:txBody>
      </p:sp>
      <p:sp>
        <p:nvSpPr>
          <p:cNvPr id="329" name="Google Shape;329;p12"/>
          <p:cNvSpPr txBox="1">
            <a:spLocks noGrp="1"/>
          </p:cNvSpPr>
          <p:nvPr>
            <p:ph type="body" idx="1"/>
          </p:nvPr>
        </p:nvSpPr>
        <p:spPr>
          <a:xfrm>
            <a:off x="457200" y="1600200"/>
            <a:ext cx="77724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sz="2400">
                <a:latin typeface="Rockwell"/>
                <a:ea typeface="Rockwell"/>
                <a:cs typeface="Rockwell"/>
                <a:sym typeface="Rockwell"/>
              </a:rPr>
              <a:t>A legal system that protects property rights and enforces contracts in an evenhanded manner provides the foundation for gains from trade, capital formation, and resource development, which comprise the mainsprings of economic growth.</a:t>
            </a:r>
            <a:endParaRPr sz="2400">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sz="2400">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sz="2400">
                <a:latin typeface="Rockwell"/>
                <a:ea typeface="Rockwell"/>
                <a:cs typeface="Rockwell"/>
                <a:sym typeface="Rockwell"/>
              </a:rPr>
              <a:t>Other forms of ownership have been tried. However, none provide as much freedom and incentive to serve others and use resources efficiently as private ownership within the framework of the rule of law.</a:t>
            </a:r>
            <a:endParaRPr sz="2400">
              <a:latin typeface="Rockwell"/>
              <a:ea typeface="Rockwell"/>
              <a:cs typeface="Rockwell"/>
              <a:sym typeface="Rockwell"/>
            </a:endParaRPr>
          </a:p>
        </p:txBody>
      </p:sp>
      <p:sp>
        <p:nvSpPr>
          <p:cNvPr id="330" name="Google Shape;330;p12"/>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4"/>
        <p:cNvGrpSpPr/>
        <p:nvPr/>
      </p:nvGrpSpPr>
      <p:grpSpPr>
        <a:xfrm>
          <a:off x="0" y="0"/>
          <a:ext cx="0" cy="0"/>
          <a:chOff x="0" y="0"/>
          <a:chExt cx="0" cy="0"/>
        </a:xfrm>
      </p:grpSpPr>
      <p:sp>
        <p:nvSpPr>
          <p:cNvPr id="335" name="Google Shape;335;p13"/>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36" name="Google Shape;336;p13"/>
          <p:cNvSpPr/>
          <p:nvPr/>
        </p:nvSpPr>
        <p:spPr>
          <a:xfrm>
            <a:off x="0" y="0"/>
            <a:ext cx="107899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Rockwell"/>
              <a:ea typeface="Rockwell"/>
              <a:cs typeface="Rockwell"/>
              <a:sym typeface="Rockwell"/>
            </a:endParaRPr>
          </a:p>
        </p:txBody>
      </p:sp>
      <p:sp>
        <p:nvSpPr>
          <p:cNvPr id="337" name="Google Shape;337;p13"/>
          <p:cNvSpPr/>
          <p:nvPr/>
        </p:nvSpPr>
        <p:spPr>
          <a:xfrm>
            <a:off x="1078992" y="0"/>
            <a:ext cx="3490332" cy="6858000"/>
          </a:xfrm>
          <a:prstGeom prst="rect">
            <a:avLst/>
          </a:prstGeom>
          <a:solidFill>
            <a:srgbClr val="4E4A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Rockwell"/>
              <a:ea typeface="Rockwell"/>
              <a:cs typeface="Rockwell"/>
              <a:sym typeface="Rockwell"/>
            </a:endParaRPr>
          </a:p>
        </p:txBody>
      </p:sp>
      <p:sp>
        <p:nvSpPr>
          <p:cNvPr id="338" name="Google Shape;338;p13"/>
          <p:cNvSpPr txBox="1">
            <a:spLocks noGrp="1"/>
          </p:cNvSpPr>
          <p:nvPr>
            <p:ph type="title"/>
          </p:nvPr>
        </p:nvSpPr>
        <p:spPr>
          <a:xfrm>
            <a:off x="1460754" y="1060704"/>
            <a:ext cx="2722626" cy="4736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Rockwell"/>
              <a:buNone/>
            </a:pPr>
            <a:r>
              <a:rPr lang="en-US" sz="2200">
                <a:solidFill>
                  <a:schemeClr val="lt1"/>
                </a:solidFill>
                <a:latin typeface="Rockwell"/>
                <a:ea typeface="Rockwell"/>
                <a:cs typeface="Rockwell"/>
                <a:sym typeface="Rockwell"/>
              </a:rPr>
              <a:t>CSE 2.2. COMPETITIVE MARKETS: COMPETITION PROMOTES THE EFFICIENT USE OF RESOURCES AND PROVIDES THE INCENTIVE FOR INNOVATIVE IMPROVEMENTS.</a:t>
            </a:r>
            <a:endParaRPr sz="2200">
              <a:solidFill>
                <a:schemeClr val="lt1"/>
              </a:solidFill>
              <a:latin typeface="Rockwell"/>
              <a:ea typeface="Rockwell"/>
              <a:cs typeface="Rockwell"/>
              <a:sym typeface="Rockwell"/>
            </a:endParaRPr>
          </a:p>
        </p:txBody>
      </p:sp>
      <p:sp>
        <p:nvSpPr>
          <p:cNvPr id="339" name="Google Shape;339;p13"/>
          <p:cNvSpPr txBox="1">
            <a:spLocks noGrp="1"/>
          </p:cNvSpPr>
          <p:nvPr>
            <p:ph type="body" idx="1"/>
          </p:nvPr>
        </p:nvSpPr>
        <p:spPr>
          <a:xfrm>
            <a:off x="4911213" y="1060704"/>
            <a:ext cx="3819832" cy="4736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70"/>
              <a:buNone/>
            </a:pPr>
            <a:r>
              <a:rPr lang="en-US" sz="1600" i="1">
                <a:latin typeface="Rockwell"/>
                <a:ea typeface="Rockwell"/>
                <a:cs typeface="Rockwell"/>
                <a:sym typeface="Rockwell"/>
              </a:rPr>
              <a:t>Competition is conducive to the continuous improvements of industrial efficiency. It leads producers to eliminate wastes and cut costs so that they may undersell others. It weeds out those whose costs remain high and thus operates to concentrate production in the hands of those whose costs are low . </a:t>
            </a:r>
            <a:endParaRPr sz="1600">
              <a:latin typeface="Rockwell"/>
              <a:ea typeface="Rockwell"/>
              <a:cs typeface="Rockwell"/>
              <a:sym typeface="Rockwell"/>
            </a:endParaRPr>
          </a:p>
          <a:p>
            <a:pPr marL="0" lvl="0" indent="0" algn="l" rtl="0">
              <a:lnSpc>
                <a:spcPct val="90000"/>
              </a:lnSpc>
              <a:spcBef>
                <a:spcPts val="600"/>
              </a:spcBef>
              <a:spcAft>
                <a:spcPts val="0"/>
              </a:spcAft>
              <a:buSzPts val="1470"/>
              <a:buNone/>
            </a:pPr>
            <a:r>
              <a:rPr lang="en-US" sz="1600" i="1">
                <a:latin typeface="Rockwell"/>
                <a:ea typeface="Rockwell"/>
                <a:cs typeface="Rockwell"/>
                <a:sym typeface="Rockwell"/>
              </a:rPr>
              <a:t>		— Clair Wilcox,</a:t>
            </a:r>
            <a:endParaRPr/>
          </a:p>
          <a:p>
            <a:pPr marL="0" lvl="0" indent="0" algn="l" rtl="0">
              <a:lnSpc>
                <a:spcPct val="90000"/>
              </a:lnSpc>
              <a:spcBef>
                <a:spcPts val="600"/>
              </a:spcBef>
              <a:spcAft>
                <a:spcPts val="0"/>
              </a:spcAft>
              <a:buSzPts val="1470"/>
              <a:buNone/>
            </a:pPr>
            <a:r>
              <a:rPr lang="en-US" sz="1600" i="1">
                <a:latin typeface="Rockwell"/>
                <a:ea typeface="Rockwell"/>
                <a:cs typeface="Rockwell"/>
                <a:sym typeface="Rockwell"/>
              </a:rPr>
              <a:t>Former Professor of Economics</a:t>
            </a:r>
            <a:endParaRPr/>
          </a:p>
          <a:p>
            <a:pPr marL="0" lvl="0" indent="0" algn="l" rtl="0">
              <a:lnSpc>
                <a:spcPct val="90000"/>
              </a:lnSpc>
              <a:spcBef>
                <a:spcPts val="600"/>
              </a:spcBef>
              <a:spcAft>
                <a:spcPts val="0"/>
              </a:spcAft>
              <a:buSzPts val="1470"/>
              <a:buNone/>
            </a:pPr>
            <a:r>
              <a:rPr lang="en-US" sz="1600" i="1">
                <a:latin typeface="Rockwell"/>
                <a:ea typeface="Rockwell"/>
                <a:cs typeface="Rockwell"/>
                <a:sym typeface="Rockwell"/>
              </a:rPr>
              <a:t>Swarthmore College</a:t>
            </a:r>
            <a:endParaRPr sz="1600">
              <a:latin typeface="Rockwell"/>
              <a:ea typeface="Rockwell"/>
              <a:cs typeface="Rockwell"/>
              <a:sym typeface="Rockwell"/>
            </a:endParaRPr>
          </a:p>
          <a:p>
            <a:pPr marL="0" lvl="0" indent="0" algn="l" rtl="0">
              <a:lnSpc>
                <a:spcPct val="90000"/>
              </a:lnSpc>
              <a:spcBef>
                <a:spcPts val="600"/>
              </a:spcBef>
              <a:spcAft>
                <a:spcPts val="0"/>
              </a:spcAft>
              <a:buSzPts val="1680"/>
              <a:buNone/>
            </a:pPr>
            <a:endParaRPr sz="1600">
              <a:latin typeface="Rockwell"/>
              <a:ea typeface="Rockwell"/>
              <a:cs typeface="Rockwell"/>
              <a:sym typeface="Rockwell"/>
            </a:endParaRPr>
          </a:p>
        </p:txBody>
      </p:sp>
      <p:sp>
        <p:nvSpPr>
          <p:cNvPr id="340" name="Google Shape;340;p13"/>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600"/>
              </a:spcAft>
              <a:buClr>
                <a:schemeClr val="dk2"/>
              </a:buClr>
              <a:buSzPts val="1100"/>
              <a:buFont typeface="Rockwell"/>
              <a:buNone/>
            </a:pPr>
            <a:fld id="{00000000-1234-1234-1234-123412341234}" type="slidenum">
              <a:rPr lang="en-US">
                <a:solidFill>
                  <a:schemeClr val="dk2"/>
                </a:solidFill>
              </a:rPr>
              <a:t>16</a:t>
            </a:fld>
            <a:endParaRPr>
              <a:solidFill>
                <a:schemeClr val="dk2"/>
              </a:solidFill>
            </a:endParaRPr>
          </a:p>
        </p:txBody>
      </p:sp>
      <p:sp>
        <p:nvSpPr>
          <p:cNvPr id="341" name="Google Shape;341;p13"/>
          <p:cNvSpPr/>
          <p:nvPr/>
        </p:nvSpPr>
        <p:spPr>
          <a:xfrm>
            <a:off x="8573188" y="6258874"/>
            <a:ext cx="299110" cy="398815"/>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txBox="1">
            <a:spLocks noGrp="1"/>
          </p:cNvSpPr>
          <p:nvPr>
            <p:ph type="title"/>
          </p:nvPr>
        </p:nvSpPr>
        <p:spPr>
          <a:xfrm>
            <a:off x="685800" y="484632"/>
            <a:ext cx="7772400" cy="88277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THE COMPETITIVE PROCESS</a:t>
            </a:r>
            <a:endParaRPr sz="4400">
              <a:latin typeface="Rockwell"/>
              <a:ea typeface="Rockwell"/>
              <a:cs typeface="Rockwell"/>
              <a:sym typeface="Rockwell"/>
            </a:endParaRPr>
          </a:p>
        </p:txBody>
      </p:sp>
      <p:sp>
        <p:nvSpPr>
          <p:cNvPr id="347" name="Google Shape;347;p14"/>
          <p:cNvSpPr txBox="1">
            <a:spLocks noGrp="1"/>
          </p:cNvSpPr>
          <p:nvPr>
            <p:ph type="body" idx="1"/>
          </p:nvPr>
        </p:nvSpPr>
        <p:spPr>
          <a:xfrm>
            <a:off x="457200" y="1600200"/>
            <a:ext cx="7724700" cy="48735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sz="2800"/>
              <a:t>Competition is present when the market is open and alternative firms are free to enter and compete.</a:t>
            </a:r>
            <a:endParaRPr sz="2800"/>
          </a:p>
          <a:p>
            <a:pPr marL="449580" lvl="0" indent="-236220" algn="l" rtl="0">
              <a:lnSpc>
                <a:spcPct val="90000"/>
              </a:lnSpc>
              <a:spcBef>
                <a:spcPts val="600"/>
              </a:spcBef>
              <a:spcAft>
                <a:spcPts val="0"/>
              </a:spcAft>
              <a:buSzPts val="1680"/>
              <a:buNone/>
            </a:pPr>
            <a:endParaRPr sz="2800"/>
          </a:p>
          <a:p>
            <a:pPr marL="182880" lvl="0" indent="-182880" algn="l" rtl="0">
              <a:lnSpc>
                <a:spcPct val="90000"/>
              </a:lnSpc>
              <a:spcBef>
                <a:spcPts val="600"/>
              </a:spcBef>
              <a:spcAft>
                <a:spcPts val="0"/>
              </a:spcAft>
              <a:buSzPts val="2400"/>
              <a:buChar char="▪"/>
            </a:pPr>
            <a:r>
              <a:rPr lang="en-US" sz="2800"/>
              <a:t>Competition encourages firms to:  </a:t>
            </a:r>
            <a:endParaRPr sz="2800"/>
          </a:p>
          <a:p>
            <a:pPr marL="606744" lvl="1" indent="-285750" algn="l" rtl="0">
              <a:lnSpc>
                <a:spcPct val="90000"/>
              </a:lnSpc>
              <a:spcBef>
                <a:spcPts val="420"/>
              </a:spcBef>
              <a:spcAft>
                <a:spcPts val="0"/>
              </a:spcAft>
              <a:buSzPts val="2400"/>
              <a:buChar char="▪"/>
            </a:pPr>
            <a:r>
              <a:rPr lang="en-US" sz="2400"/>
              <a:t>supply goods and services consumers value highly relative to cost and </a:t>
            </a:r>
            <a:endParaRPr sz="2400"/>
          </a:p>
          <a:p>
            <a:pPr marL="606744" lvl="1" indent="-285750" algn="l" rtl="0">
              <a:lnSpc>
                <a:spcPct val="90000"/>
              </a:lnSpc>
              <a:spcBef>
                <a:spcPts val="420"/>
              </a:spcBef>
              <a:spcAft>
                <a:spcPts val="0"/>
              </a:spcAft>
              <a:buSzPts val="2400"/>
              <a:buChar char="▪"/>
            </a:pPr>
            <a:r>
              <a:rPr lang="en-US" sz="2400"/>
              <a:t>produce efficiently (keep their costs low).</a:t>
            </a:r>
            <a:endParaRPr sz="2400"/>
          </a:p>
          <a:p>
            <a:pPr marL="759144" lvl="1" indent="-179070" algn="l" rtl="0">
              <a:lnSpc>
                <a:spcPct val="90000"/>
              </a:lnSpc>
              <a:spcBef>
                <a:spcPts val="420"/>
              </a:spcBef>
              <a:spcAft>
                <a:spcPts val="0"/>
              </a:spcAft>
              <a:buSzPts val="1680"/>
              <a:buNone/>
            </a:pPr>
            <a:endParaRPr sz="2400"/>
          </a:p>
          <a:p>
            <a:pPr marL="182880" lvl="0" indent="-182880" algn="l" rtl="0">
              <a:lnSpc>
                <a:spcPct val="90000"/>
              </a:lnSpc>
              <a:spcBef>
                <a:spcPts val="600"/>
              </a:spcBef>
              <a:spcAft>
                <a:spcPts val="0"/>
              </a:spcAft>
              <a:buSzPts val="2400"/>
              <a:buChar char="▪"/>
            </a:pPr>
            <a:r>
              <a:rPr lang="en-US" sz="2800"/>
              <a:t>Competition weeds out firms that fail to provide consumers with quality goods at competitive prices.</a:t>
            </a:r>
            <a:endParaRPr sz="2800"/>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348" name="Google Shape;348;p1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5"/>
          <p:cNvSpPr txBox="1">
            <a:spLocks noGrp="1"/>
          </p:cNvSpPr>
          <p:nvPr>
            <p:ph type="title"/>
          </p:nvPr>
        </p:nvSpPr>
        <p:spPr>
          <a:xfrm>
            <a:off x="685800" y="484632"/>
            <a:ext cx="7772400" cy="8156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CONSUMERS RULE!</a:t>
            </a:r>
            <a:endParaRPr sz="4400">
              <a:latin typeface="Rockwell"/>
              <a:ea typeface="Rockwell"/>
              <a:cs typeface="Rockwell"/>
              <a:sym typeface="Rockwell"/>
            </a:endParaRPr>
          </a:p>
        </p:txBody>
      </p:sp>
      <p:sp>
        <p:nvSpPr>
          <p:cNvPr id="354" name="Google Shape;354;p15"/>
          <p:cNvSpPr txBox="1">
            <a:spLocks noGrp="1"/>
          </p:cNvSpPr>
          <p:nvPr>
            <p:ph type="body" idx="1"/>
          </p:nvPr>
        </p:nvSpPr>
        <p:spPr>
          <a:xfrm>
            <a:off x="457200" y="1600200"/>
            <a:ext cx="7998900" cy="48735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sz="2800">
                <a:latin typeface="Rockwell"/>
                <a:ea typeface="Rockwell"/>
                <a:cs typeface="Rockwell"/>
                <a:sym typeface="Rockwell"/>
              </a:rPr>
              <a:t>Consumers Vote on Which Businesses Stay and Which Must Go Using Their Dollars.  </a:t>
            </a:r>
            <a:endParaRPr sz="2800">
              <a:latin typeface="Rockwell"/>
              <a:ea typeface="Rockwell"/>
              <a:cs typeface="Rockwell"/>
              <a:sym typeface="Rockwell"/>
            </a:endParaRPr>
          </a:p>
          <a:p>
            <a:pPr marL="674053" lvl="1" indent="-342900" algn="l" rtl="0">
              <a:lnSpc>
                <a:spcPct val="90000"/>
              </a:lnSpc>
              <a:spcBef>
                <a:spcPts val="460"/>
              </a:spcBef>
              <a:spcAft>
                <a:spcPts val="0"/>
              </a:spcAft>
              <a:buSzPts val="2400"/>
              <a:buChar char="▪"/>
            </a:pPr>
            <a:r>
              <a:rPr lang="en-US" sz="2400">
                <a:latin typeface="Rockwell"/>
                <a:ea typeface="Rockwell"/>
                <a:cs typeface="Rockwell"/>
                <a:sym typeface="Rockwell"/>
              </a:rPr>
              <a:t>Consumer purchases translate into business revenue.</a:t>
            </a:r>
            <a:endParaRPr sz="2400">
              <a:latin typeface="Rockwell"/>
              <a:ea typeface="Rockwell"/>
              <a:cs typeface="Rockwell"/>
              <a:sym typeface="Rockwell"/>
            </a:endParaRPr>
          </a:p>
          <a:p>
            <a:pPr marL="674053" lvl="1" indent="-342900" algn="l" rtl="0">
              <a:lnSpc>
                <a:spcPct val="90000"/>
              </a:lnSpc>
              <a:spcBef>
                <a:spcPts val="460"/>
              </a:spcBef>
              <a:spcAft>
                <a:spcPts val="0"/>
              </a:spcAft>
              <a:buSzPts val="2400"/>
              <a:buChar char="▪"/>
            </a:pPr>
            <a:r>
              <a:rPr lang="en-US" sz="2400">
                <a:latin typeface="Rockwell"/>
                <a:ea typeface="Rockwell"/>
                <a:cs typeface="Rockwell"/>
                <a:sym typeface="Rockwell"/>
              </a:rPr>
              <a:t>Producers will supply those goods and services consumers value enough to pay a price sufficient to cover the cost of the resources required for their production.  </a:t>
            </a:r>
            <a:endParaRPr sz="2400">
              <a:latin typeface="Rockwell"/>
              <a:ea typeface="Rockwell"/>
              <a:cs typeface="Rockwell"/>
              <a:sym typeface="Rockwell"/>
            </a:endParaRPr>
          </a:p>
          <a:p>
            <a:pPr marL="674053" lvl="1" indent="-342900" algn="l" rtl="0">
              <a:lnSpc>
                <a:spcPct val="90000"/>
              </a:lnSpc>
              <a:spcBef>
                <a:spcPts val="460"/>
              </a:spcBef>
              <a:spcAft>
                <a:spcPts val="0"/>
              </a:spcAft>
              <a:buSzPts val="2400"/>
              <a:buChar char="▪"/>
            </a:pPr>
            <a:r>
              <a:rPr lang="en-US" sz="2400">
                <a:latin typeface="Rockwell"/>
                <a:ea typeface="Rockwell"/>
                <a:cs typeface="Rockwell"/>
                <a:sym typeface="Rockwell"/>
              </a:rPr>
              <a:t>Producers who fail to do this will make losses and be driven out of business. Profits and losses decide which firms will survive and what goods will be produced.</a:t>
            </a:r>
            <a:endParaRPr sz="2400">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355" name="Google Shape;355;p15"/>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6"/>
          <p:cNvSpPr txBox="1">
            <a:spLocks noGrp="1"/>
          </p:cNvSpPr>
          <p:nvPr>
            <p:ph type="title"/>
          </p:nvPr>
        </p:nvSpPr>
        <p:spPr>
          <a:xfrm>
            <a:off x="457200" y="274638"/>
            <a:ext cx="7467600" cy="86836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00000"/>
              <a:buFont typeface="Rockwell"/>
              <a:buNone/>
            </a:pPr>
            <a:r>
              <a:rPr lang="en-US" sz="4400">
                <a:latin typeface="Rockwell"/>
                <a:ea typeface="Rockwell"/>
                <a:cs typeface="Rockwell"/>
                <a:sym typeface="Rockwell"/>
              </a:rPr>
              <a:t>COMPETITION AND INNOVATION</a:t>
            </a:r>
            <a:endParaRPr sz="4400">
              <a:latin typeface="Rockwell"/>
              <a:ea typeface="Rockwell"/>
              <a:cs typeface="Rockwell"/>
              <a:sym typeface="Rockwell"/>
            </a:endParaRPr>
          </a:p>
        </p:txBody>
      </p:sp>
      <p:sp>
        <p:nvSpPr>
          <p:cNvPr id="361" name="Google Shape;361;p16"/>
          <p:cNvSpPr txBox="1">
            <a:spLocks noGrp="1"/>
          </p:cNvSpPr>
          <p:nvPr>
            <p:ph type="body" idx="1"/>
          </p:nvPr>
        </p:nvSpPr>
        <p:spPr>
          <a:xfrm>
            <a:off x="457200" y="1371600"/>
            <a:ext cx="7808100" cy="51021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sz="2400">
                <a:latin typeface="Rockwell"/>
                <a:ea typeface="Rockwell"/>
                <a:cs typeface="Rockwell"/>
                <a:sym typeface="Rockwell"/>
              </a:rPr>
              <a:t>In a market economy entrepreneurs are free to innovate. They need only the support of investors (often including themselves) willing to put up the necessary funds.</a:t>
            </a:r>
            <a:br>
              <a:rPr lang="en-US" sz="2400">
                <a:latin typeface="Rockwell"/>
                <a:ea typeface="Rockwell"/>
                <a:cs typeface="Rockwell"/>
                <a:sym typeface="Rockwell"/>
              </a:rPr>
            </a:br>
            <a:endParaRPr sz="2400">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sz="2400">
                <a:latin typeface="Rockwell"/>
                <a:ea typeface="Rockwell"/>
                <a:cs typeface="Rockwell"/>
                <a:sym typeface="Rockwell"/>
              </a:rPr>
              <a:t>If consumers value the innovation enough to cover its costs, the new business will profit and prosper. </a:t>
            </a:r>
            <a:br>
              <a:rPr lang="en-US" sz="2400">
                <a:latin typeface="Rockwell"/>
                <a:ea typeface="Rockwell"/>
                <a:cs typeface="Rockwell"/>
                <a:sym typeface="Rockwell"/>
              </a:rPr>
            </a:br>
            <a:endParaRPr sz="2400">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sz="2400">
                <a:latin typeface="Rockwell"/>
                <a:ea typeface="Rockwell"/>
                <a:cs typeface="Rockwell"/>
                <a:sym typeface="Rockwell"/>
              </a:rPr>
              <a:t>But if consumers find that the new products are worth less than their costs, the businesses will suffer losses and eventually fail. </a:t>
            </a:r>
            <a:br>
              <a:rPr lang="en-US" sz="2400">
                <a:latin typeface="Rockwell"/>
                <a:ea typeface="Rockwell"/>
                <a:cs typeface="Rockwell"/>
                <a:sym typeface="Rockwell"/>
              </a:rPr>
            </a:br>
            <a:endParaRPr sz="2400">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sz="2400">
                <a:latin typeface="Rockwell"/>
                <a:ea typeface="Rockwell"/>
                <a:cs typeface="Rockwell"/>
                <a:sym typeface="Rockwell"/>
              </a:rPr>
              <a:t>Consumers are the ultimate judge and jury of business innovation and performance.</a:t>
            </a:r>
            <a:endParaRPr sz="2400">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362" name="Google Shape;362;p16"/>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8"/>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Font typeface="Rockwell"/>
              <a:buNone/>
            </a:pPr>
            <a:r>
              <a:rPr lang="en-US" sz="3200"/>
              <a:t>INTRODUCTION TO POWERPOINT SLIDES</a:t>
            </a:r>
            <a:endParaRPr/>
          </a:p>
        </p:txBody>
      </p:sp>
      <p:sp>
        <p:nvSpPr>
          <p:cNvPr id="123" name="Google Shape;123;p88"/>
          <p:cNvSpPr txBox="1">
            <a:spLocks noGrp="1"/>
          </p:cNvSpPr>
          <p:nvPr>
            <p:ph type="body" idx="1"/>
          </p:nvPr>
        </p:nvSpPr>
        <p:spPr>
          <a:xfrm>
            <a:off x="487725" y="1784682"/>
            <a:ext cx="7818075" cy="3288635"/>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700"/>
              <a:buChar char="▪"/>
            </a:pPr>
            <a:r>
              <a:rPr lang="en-US"/>
              <a:t>The PowerPoint slides for the Common Sense Economics (CSE 4.0) electronic package provide an overview of the most important points covered in the text. Students should read the text, watch the assigned videos, and listen to the podcasts prior to reviewing the slides.</a:t>
            </a:r>
            <a:endParaRPr/>
          </a:p>
          <a:p>
            <a:pPr marL="457200" lvl="1" indent="-182880" algn="l" rtl="0">
              <a:lnSpc>
                <a:spcPct val="90000"/>
              </a:lnSpc>
              <a:spcBef>
                <a:spcPts val="400"/>
              </a:spcBef>
              <a:spcAft>
                <a:spcPts val="0"/>
              </a:spcAft>
              <a:buSzPts val="1530"/>
              <a:buChar char="▪"/>
            </a:pPr>
            <a:r>
              <a:rPr lang="en-US" b="1"/>
              <a:t>CSE Slide Overview: </a:t>
            </a:r>
            <a:r>
              <a:rPr lang="en-US"/>
              <a:t>Identification of essential elements, key concepts, and economic content standards featured in text, videos, podcasts, and interactives. </a:t>
            </a:r>
            <a:endParaRPr/>
          </a:p>
          <a:p>
            <a:pPr marL="457200" lvl="1" indent="-182880" algn="l" rtl="0">
              <a:lnSpc>
                <a:spcPct val="90000"/>
              </a:lnSpc>
              <a:spcBef>
                <a:spcPts val="600"/>
              </a:spcBef>
              <a:spcAft>
                <a:spcPts val="0"/>
              </a:spcAft>
              <a:buSzPts val="1530"/>
              <a:buChar char="▪"/>
            </a:pPr>
            <a:r>
              <a:rPr lang="en-US" b="1"/>
              <a:t>Module Organization: </a:t>
            </a:r>
            <a:r>
              <a:rPr lang="en-US"/>
              <a:t>Slides by module for weekly coverage; 15 core modules. Includes titles, concepts, highlights, and questions.</a:t>
            </a:r>
            <a:endParaRPr/>
          </a:p>
          <a:p>
            <a:pPr marL="457200" lvl="1" indent="-182880" algn="l" rtl="0">
              <a:lnSpc>
                <a:spcPct val="90000"/>
              </a:lnSpc>
              <a:spcBef>
                <a:spcPts val="600"/>
              </a:spcBef>
              <a:spcAft>
                <a:spcPts val="0"/>
              </a:spcAft>
              <a:buSzPts val="1530"/>
              <a:buChar char="▪"/>
            </a:pPr>
            <a:r>
              <a:rPr lang="en-US" b="1"/>
              <a:t>Classroom Use: </a:t>
            </a:r>
            <a:r>
              <a:rPr lang="en-US"/>
              <a:t>Ideal for instruction and learning. Offers comprehensive notes and explanations on CSE text that can be used by the course instructor or students.  Instructors are encouraged to customize.</a:t>
            </a:r>
            <a:endParaRPr/>
          </a:p>
        </p:txBody>
      </p:sp>
      <p:sp>
        <p:nvSpPr>
          <p:cNvPr id="124" name="Google Shape;124;p88"/>
          <p:cNvSpPr txBox="1">
            <a:spLocks noGrp="1"/>
          </p:cNvSpPr>
          <p:nvPr>
            <p:ph type="sldNum" idx="12"/>
          </p:nvPr>
        </p:nvSpPr>
        <p:spPr>
          <a:xfrm>
            <a:off x="8434873" y="617220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7"/>
          <p:cNvSpPr txBox="1">
            <a:spLocks noGrp="1"/>
          </p:cNvSpPr>
          <p:nvPr>
            <p:ph type="title"/>
          </p:nvPr>
        </p:nvSpPr>
        <p:spPr>
          <a:xfrm>
            <a:off x="457200" y="274650"/>
            <a:ext cx="8506206"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COMPETITION, BUSINESS STRUCTURE, AND SIZE OF FIRM</a:t>
            </a:r>
            <a:endParaRPr sz="4400">
              <a:latin typeface="Rockwell"/>
              <a:ea typeface="Rockwell"/>
              <a:cs typeface="Rockwell"/>
              <a:sym typeface="Rockwell"/>
            </a:endParaRPr>
          </a:p>
        </p:txBody>
      </p:sp>
      <p:sp>
        <p:nvSpPr>
          <p:cNvPr id="368" name="Google Shape;368;p17"/>
          <p:cNvSpPr txBox="1">
            <a:spLocks noGrp="1"/>
          </p:cNvSpPr>
          <p:nvPr>
            <p:ph type="body" idx="1"/>
          </p:nvPr>
        </p:nvSpPr>
        <p:spPr>
          <a:xfrm>
            <a:off x="457200" y="1600200"/>
            <a:ext cx="79035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100"/>
              <a:buChar char="▪"/>
            </a:pPr>
            <a:r>
              <a:rPr lang="en-US" sz="2100">
                <a:latin typeface="Rockwell"/>
                <a:ea typeface="Rockwell"/>
                <a:cs typeface="Rockwell"/>
                <a:sym typeface="Rockwell"/>
              </a:rPr>
              <a:t>Competition discovers the business structure and size of firm that can best keep the per-unit cost of a product or service low.</a:t>
            </a:r>
            <a:endParaRPr sz="2100">
              <a:latin typeface="Rockwell"/>
              <a:ea typeface="Rockwell"/>
              <a:cs typeface="Rockwell"/>
              <a:sym typeface="Rockwell"/>
            </a:endParaRPr>
          </a:p>
          <a:p>
            <a:pPr marL="182880" lvl="0" indent="-182880" algn="l" rtl="0">
              <a:lnSpc>
                <a:spcPct val="90000"/>
              </a:lnSpc>
              <a:spcBef>
                <a:spcPts val="600"/>
              </a:spcBef>
              <a:spcAft>
                <a:spcPts val="0"/>
              </a:spcAft>
              <a:buSzPts val="2100"/>
              <a:buChar char="▪"/>
            </a:pPr>
            <a:r>
              <a:rPr lang="en-US" sz="2100">
                <a:latin typeface="Rockwell"/>
                <a:ea typeface="Rockwell"/>
                <a:cs typeface="Rockwell"/>
                <a:sym typeface="Rockwell"/>
              </a:rPr>
              <a:t>Business structure:</a:t>
            </a:r>
            <a:endParaRPr sz="2100">
              <a:latin typeface="Rockwell"/>
              <a:ea typeface="Rockwell"/>
              <a:cs typeface="Rockwell"/>
              <a:sym typeface="Rockwell"/>
            </a:endParaRPr>
          </a:p>
          <a:p>
            <a:pPr marL="625794" lvl="1" indent="-285750" algn="l" rtl="0">
              <a:lnSpc>
                <a:spcPct val="90000"/>
              </a:lnSpc>
              <a:spcBef>
                <a:spcPts val="420"/>
              </a:spcBef>
              <a:spcAft>
                <a:spcPts val="0"/>
              </a:spcAft>
              <a:buSzPts val="2100"/>
              <a:buChar char="▪"/>
            </a:pPr>
            <a:r>
              <a:rPr lang="en-US">
                <a:latin typeface="Rockwell"/>
                <a:ea typeface="Rockwell"/>
                <a:cs typeface="Rockwell"/>
                <a:sym typeface="Rockwell"/>
              </a:rPr>
              <a:t>Unlike other economic systems, a market economy does not mandate the types of firms that are permitted to compete.</a:t>
            </a:r>
            <a:endParaRPr>
              <a:latin typeface="Rockwell"/>
              <a:ea typeface="Rockwell"/>
              <a:cs typeface="Rockwell"/>
              <a:sym typeface="Rockwell"/>
            </a:endParaRPr>
          </a:p>
          <a:p>
            <a:pPr marL="182880" lvl="0" indent="-182880" algn="l" rtl="0">
              <a:lnSpc>
                <a:spcPct val="90000"/>
              </a:lnSpc>
              <a:spcBef>
                <a:spcPts val="600"/>
              </a:spcBef>
              <a:spcAft>
                <a:spcPts val="0"/>
              </a:spcAft>
              <a:buSzPts val="2100"/>
              <a:buChar char="▪"/>
            </a:pPr>
            <a:r>
              <a:rPr lang="en-US" sz="2100">
                <a:latin typeface="Rockwell"/>
                <a:ea typeface="Rockwell"/>
                <a:cs typeface="Rockwell"/>
                <a:sym typeface="Rockwell"/>
              </a:rPr>
              <a:t>Size of firm:</a:t>
            </a:r>
            <a:endParaRPr sz="2100">
              <a:latin typeface="Rockwell"/>
              <a:ea typeface="Rockwell"/>
              <a:cs typeface="Rockwell"/>
              <a:sym typeface="Rockwell"/>
            </a:endParaRPr>
          </a:p>
          <a:p>
            <a:pPr marL="625794" lvl="1" indent="-285750" algn="l" rtl="0">
              <a:lnSpc>
                <a:spcPct val="90000"/>
              </a:lnSpc>
              <a:spcBef>
                <a:spcPts val="420"/>
              </a:spcBef>
              <a:spcAft>
                <a:spcPts val="0"/>
              </a:spcAft>
              <a:buSzPts val="2100"/>
              <a:buChar char="▪"/>
            </a:pPr>
            <a:r>
              <a:rPr lang="en-US">
                <a:latin typeface="Rockwell"/>
                <a:ea typeface="Rockwell"/>
                <a:cs typeface="Rockwell"/>
                <a:sym typeface="Rockwell"/>
              </a:rPr>
              <a:t>In some sectors—the manufacturing of airplanes and automobiles, for example—firms will need to be quite large to take full advantage of economies of scale.</a:t>
            </a:r>
            <a:endParaRPr>
              <a:latin typeface="Rockwell"/>
              <a:ea typeface="Rockwell"/>
              <a:cs typeface="Rockwell"/>
              <a:sym typeface="Rockwell"/>
            </a:endParaRPr>
          </a:p>
          <a:p>
            <a:pPr marL="625794" lvl="1" indent="-285750" algn="l" rtl="0">
              <a:lnSpc>
                <a:spcPct val="90000"/>
              </a:lnSpc>
              <a:spcBef>
                <a:spcPts val="420"/>
              </a:spcBef>
              <a:spcAft>
                <a:spcPts val="0"/>
              </a:spcAft>
              <a:buSzPts val="2100"/>
              <a:buChar char="▪"/>
            </a:pPr>
            <a:r>
              <a:rPr lang="en-US">
                <a:latin typeface="Rockwell"/>
                <a:ea typeface="Rockwell"/>
                <a:cs typeface="Rockwell"/>
                <a:sym typeface="Rockwell"/>
              </a:rPr>
              <a:t>In other sectors, however, small firms will be more cost-effective. When consumers place a high value on personalized service small firms generally dominate.</a:t>
            </a:r>
            <a:endParaRPr>
              <a:latin typeface="Rockwell"/>
              <a:ea typeface="Rockwell"/>
              <a:cs typeface="Rockwell"/>
              <a:sym typeface="Rockwell"/>
            </a:endParaRPr>
          </a:p>
        </p:txBody>
      </p:sp>
      <p:sp>
        <p:nvSpPr>
          <p:cNvPr id="369" name="Google Shape;369;p17"/>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8"/>
          <p:cNvSpPr txBox="1">
            <a:spLocks noGrp="1"/>
          </p:cNvSpPr>
          <p:nvPr>
            <p:ph type="title"/>
          </p:nvPr>
        </p:nvSpPr>
        <p:spPr>
          <a:xfrm>
            <a:off x="95425" y="274650"/>
            <a:ext cx="86439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COMPETITION, BUSINESS, AND   GOVERNMENT</a:t>
            </a:r>
            <a:endParaRPr sz="4400">
              <a:latin typeface="Rockwell"/>
              <a:ea typeface="Rockwell"/>
              <a:cs typeface="Rockwell"/>
              <a:sym typeface="Rockwell"/>
            </a:endParaRPr>
          </a:p>
        </p:txBody>
      </p:sp>
      <p:sp>
        <p:nvSpPr>
          <p:cNvPr id="375" name="Google Shape;375;p18"/>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sz="2800"/>
              <a:t>Competition is not pro-business.</a:t>
            </a:r>
            <a:br>
              <a:rPr lang="en-US" sz="2800"/>
            </a:br>
            <a:endParaRPr sz="2800"/>
          </a:p>
          <a:p>
            <a:pPr marL="182880" lvl="0" indent="-182880" algn="l" rtl="0">
              <a:lnSpc>
                <a:spcPct val="90000"/>
              </a:lnSpc>
              <a:spcBef>
                <a:spcPts val="600"/>
              </a:spcBef>
              <a:spcAft>
                <a:spcPts val="0"/>
              </a:spcAft>
              <a:buSzPts val="1680"/>
              <a:buChar char="▪"/>
            </a:pPr>
            <a:r>
              <a:rPr lang="en-US" sz="2800"/>
              <a:t>Businesses often lobby government officials requesting favors that will limit competition.</a:t>
            </a:r>
            <a:br>
              <a:rPr lang="en-US" sz="2800"/>
            </a:br>
            <a:endParaRPr sz="2800"/>
          </a:p>
          <a:p>
            <a:pPr marL="182880" lvl="0" indent="-182880" algn="l" rtl="0">
              <a:lnSpc>
                <a:spcPct val="90000"/>
              </a:lnSpc>
              <a:spcBef>
                <a:spcPts val="600"/>
              </a:spcBef>
              <a:spcAft>
                <a:spcPts val="0"/>
              </a:spcAft>
              <a:buSzPts val="1680"/>
              <a:buChar char="▪"/>
            </a:pPr>
            <a:r>
              <a:rPr lang="en-US" sz="2800"/>
              <a:t>Government regulations that limit entry into markets and favor some businesses over others undermine the competitive process.</a:t>
            </a:r>
            <a:endParaRPr sz="2800"/>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376" name="Google Shape;376;p18"/>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9"/>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SELF-INTEREST AND COMPETITION</a:t>
            </a:r>
            <a:endParaRPr sz="4400">
              <a:latin typeface="Rockwell"/>
              <a:ea typeface="Rockwell"/>
              <a:cs typeface="Rockwell"/>
              <a:sym typeface="Rockwell"/>
            </a:endParaRPr>
          </a:p>
        </p:txBody>
      </p:sp>
      <p:sp>
        <p:nvSpPr>
          <p:cNvPr id="382" name="Google Shape;382;p19"/>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80"/>
              <a:buFont typeface="Noto Sans Symbols"/>
              <a:buNone/>
            </a:pPr>
            <a:r>
              <a:rPr lang="en-US">
                <a:latin typeface="Rockwell"/>
                <a:ea typeface="Rockwell"/>
                <a:cs typeface="Rockwell"/>
                <a:sym typeface="Rockwell"/>
              </a:rPr>
              <a:t>When Directed by Competition, Self-Interest is a Powerful Force for Economic Progress.</a:t>
            </a:r>
            <a:endParaRPr>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i="1">
              <a:latin typeface="Rockwell"/>
              <a:ea typeface="Rockwell"/>
              <a:cs typeface="Rockwell"/>
              <a:sym typeface="Rockwell"/>
            </a:endParaRPr>
          </a:p>
          <a:p>
            <a:pPr marL="273050" lvl="0" indent="-273050" algn="l" rtl="0">
              <a:lnSpc>
                <a:spcPct val="90000"/>
              </a:lnSpc>
              <a:spcBef>
                <a:spcPts val="600"/>
              </a:spcBef>
              <a:spcAft>
                <a:spcPts val="0"/>
              </a:spcAft>
              <a:buSzPts val="1680"/>
              <a:buFont typeface="Noto Sans Symbols"/>
              <a:buNone/>
            </a:pPr>
            <a:r>
              <a:rPr lang="en-US" i="1">
                <a:latin typeface="Rockwell"/>
                <a:ea typeface="Rockwell"/>
                <a:cs typeface="Rockwell"/>
                <a:sym typeface="Rockwell"/>
              </a:rPr>
              <a:t>	It is not from the benevolence of the butcher, the brewer, or the baker that we expect our dinner, but from their regard to their own self-interest. We address ourselves not to their humanity but to their self-love, and never talk to them of our own necessities, but of their advantages.</a:t>
            </a:r>
            <a:r>
              <a:rPr lang="en-US" baseline="30000">
                <a:latin typeface="Rockwell"/>
                <a:ea typeface="Rockwell"/>
                <a:cs typeface="Rockwell"/>
                <a:sym typeface="Rockwell"/>
              </a:rPr>
              <a:t> </a:t>
            </a:r>
            <a:endParaRPr>
              <a:latin typeface="Rockwell"/>
              <a:ea typeface="Rockwell"/>
              <a:cs typeface="Rockwell"/>
              <a:sym typeface="Rockwell"/>
            </a:endParaRPr>
          </a:p>
          <a:p>
            <a:pPr marL="273050" lvl="0" indent="-273050" algn="l" rtl="0">
              <a:lnSpc>
                <a:spcPct val="90000"/>
              </a:lnSpc>
              <a:spcBef>
                <a:spcPts val="600"/>
              </a:spcBef>
              <a:spcAft>
                <a:spcPts val="0"/>
              </a:spcAft>
              <a:buSzPts val="1680"/>
              <a:buFont typeface="Noto Sans Symbols"/>
              <a:buNone/>
            </a:pPr>
            <a:endParaRPr>
              <a:latin typeface="Rockwell"/>
              <a:ea typeface="Rockwell"/>
              <a:cs typeface="Rockwell"/>
              <a:sym typeface="Rockwell"/>
            </a:endParaRPr>
          </a:p>
          <a:p>
            <a:pPr marL="273050" lvl="0" indent="-273050" algn="r" rtl="0">
              <a:lnSpc>
                <a:spcPct val="90000"/>
              </a:lnSpc>
              <a:spcBef>
                <a:spcPts val="600"/>
              </a:spcBef>
              <a:spcAft>
                <a:spcPts val="0"/>
              </a:spcAft>
              <a:buSzPts val="1680"/>
              <a:buFont typeface="Noto Sans Symbols"/>
              <a:buNone/>
            </a:pPr>
            <a:r>
              <a:rPr lang="en-US">
                <a:latin typeface="Rockwell"/>
                <a:ea typeface="Rockwell"/>
                <a:cs typeface="Rockwell"/>
                <a:sym typeface="Rockwell"/>
              </a:rPr>
              <a:t>—Adam Smith, </a:t>
            </a:r>
            <a:r>
              <a:rPr lang="en-US" i="1">
                <a:latin typeface="Rockwell"/>
                <a:ea typeface="Rockwell"/>
                <a:cs typeface="Rockwell"/>
                <a:sym typeface="Rockwell"/>
              </a:rPr>
              <a:t>Wealth of Nations</a:t>
            </a:r>
            <a:r>
              <a:rPr lang="en-US">
                <a:latin typeface="Rockwell"/>
                <a:ea typeface="Rockwell"/>
                <a:cs typeface="Rockwell"/>
                <a:sym typeface="Rockwell"/>
              </a:rPr>
              <a:t>, 1776</a:t>
            </a:r>
            <a:endParaRPr>
              <a:latin typeface="Rockwell"/>
              <a:ea typeface="Rockwell"/>
              <a:cs typeface="Rockwell"/>
              <a:sym typeface="Rockwell"/>
            </a:endParaRPr>
          </a:p>
        </p:txBody>
      </p:sp>
      <p:sp>
        <p:nvSpPr>
          <p:cNvPr id="383" name="Google Shape;383;p19"/>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0"/>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MODULE 5: QUESTIONS FOR THOUGHT</a:t>
            </a:r>
            <a:endParaRPr sz="4400">
              <a:latin typeface="Rockwell"/>
              <a:ea typeface="Rockwell"/>
              <a:cs typeface="Rockwell"/>
              <a:sym typeface="Rockwell"/>
            </a:endParaRPr>
          </a:p>
        </p:txBody>
      </p:sp>
      <p:sp>
        <p:nvSpPr>
          <p:cNvPr id="389" name="Google Shape;389;p20"/>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1680"/>
              <a:buFont typeface="Rockwell"/>
              <a:buAutoNum type="arabicPeriod"/>
            </a:pPr>
            <a:r>
              <a:rPr lang="en-US">
                <a:latin typeface="Rockwell"/>
                <a:ea typeface="Rockwell"/>
                <a:cs typeface="Rockwell"/>
                <a:sym typeface="Rockwell"/>
              </a:rPr>
              <a:t>Does private ownership entitle the owners to do anything they want with their property? Why or why not?</a:t>
            </a:r>
            <a:endParaRPr>
              <a:latin typeface="Rockwell"/>
              <a:ea typeface="Rockwell"/>
              <a:cs typeface="Rockwell"/>
              <a:sym typeface="Rockwell"/>
            </a:endParaRPr>
          </a:p>
          <a:p>
            <a:pPr marL="457200" lvl="0" indent="-350520" algn="l" rtl="0">
              <a:lnSpc>
                <a:spcPct val="90000"/>
              </a:lnSpc>
              <a:spcBef>
                <a:spcPts val="600"/>
              </a:spcBef>
              <a:spcAft>
                <a:spcPts val="0"/>
              </a:spcAft>
              <a:buSzPts val="1680"/>
              <a:buFont typeface="Century Schoolbook"/>
              <a:buNone/>
            </a:pPr>
            <a:endParaRPr>
              <a:latin typeface="Rockwell"/>
              <a:ea typeface="Rockwell"/>
              <a:cs typeface="Rockwell"/>
              <a:sym typeface="Rockwell"/>
            </a:endParaRPr>
          </a:p>
          <a:p>
            <a:pPr marL="457200" lvl="0" indent="-457200" algn="l" rtl="0">
              <a:lnSpc>
                <a:spcPct val="90000"/>
              </a:lnSpc>
              <a:spcBef>
                <a:spcPts val="600"/>
              </a:spcBef>
              <a:spcAft>
                <a:spcPts val="0"/>
              </a:spcAft>
              <a:buSzPts val="1680"/>
              <a:buFont typeface="Rockwell"/>
              <a:buAutoNum type="arabicPeriod"/>
            </a:pPr>
            <a:r>
              <a:rPr lang="en-US">
                <a:latin typeface="Rockwell"/>
                <a:ea typeface="Rockwell"/>
                <a:cs typeface="Rockwell"/>
                <a:sym typeface="Rockwell"/>
              </a:rPr>
              <a:t>What would happen to the size of the cattle population if Americans decided to eat substantially less beef? Explain the logic underlying your answer.</a:t>
            </a:r>
            <a:endParaRPr>
              <a:latin typeface="Rockwell"/>
              <a:ea typeface="Rockwell"/>
              <a:cs typeface="Rockwell"/>
              <a:sym typeface="Rockwell"/>
            </a:endParaRPr>
          </a:p>
        </p:txBody>
      </p:sp>
      <p:sp>
        <p:nvSpPr>
          <p:cNvPr id="390" name="Google Shape;390;p20"/>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1"/>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MODULE 5: QUESTIONS FOR THOUGHT</a:t>
            </a:r>
            <a:endParaRPr sz="4400">
              <a:latin typeface="Rockwell"/>
              <a:ea typeface="Rockwell"/>
              <a:cs typeface="Rockwell"/>
              <a:sym typeface="Rockwell"/>
            </a:endParaRPr>
          </a:p>
        </p:txBody>
      </p:sp>
      <p:sp>
        <p:nvSpPr>
          <p:cNvPr id="396" name="Google Shape;396;p21"/>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1680"/>
              <a:buFont typeface="Rockwell"/>
              <a:buAutoNum type="arabicPeriod" startAt="3"/>
            </a:pPr>
            <a:r>
              <a:rPr lang="en-US">
                <a:latin typeface="Rockwell"/>
                <a:ea typeface="Rockwell"/>
                <a:cs typeface="Rockwell"/>
                <a:sym typeface="Rockwell"/>
              </a:rPr>
              <a:t>“The quantity of non-renewable resources such as oil, natural gas, copper, and iron ore is fixed. Unless we begin to reduce our consumption of these and other minerals, we will soon run out of them.” Is this true? Explain.</a:t>
            </a:r>
            <a:endParaRPr>
              <a:latin typeface="Rockwell"/>
              <a:ea typeface="Rockwell"/>
              <a:cs typeface="Rockwell"/>
              <a:sym typeface="Rockwell"/>
            </a:endParaRPr>
          </a:p>
          <a:p>
            <a:pPr marL="457200" lvl="0" indent="-350520" algn="l" rtl="0">
              <a:lnSpc>
                <a:spcPct val="90000"/>
              </a:lnSpc>
              <a:spcBef>
                <a:spcPts val="600"/>
              </a:spcBef>
              <a:spcAft>
                <a:spcPts val="0"/>
              </a:spcAft>
              <a:buSzPts val="1680"/>
              <a:buFont typeface="Century Schoolbook"/>
              <a:buNone/>
            </a:pPr>
            <a:endParaRPr>
              <a:latin typeface="Rockwell"/>
              <a:ea typeface="Rockwell"/>
              <a:cs typeface="Rockwell"/>
              <a:sym typeface="Rockwell"/>
            </a:endParaRPr>
          </a:p>
          <a:p>
            <a:pPr marL="457200" lvl="0" indent="-457200" algn="l" rtl="0">
              <a:lnSpc>
                <a:spcPct val="90000"/>
              </a:lnSpc>
              <a:spcBef>
                <a:spcPts val="600"/>
              </a:spcBef>
              <a:spcAft>
                <a:spcPts val="0"/>
              </a:spcAft>
              <a:buSzPts val="1680"/>
              <a:buFont typeface="Rockwell"/>
              <a:buAutoNum type="arabicPeriod" startAt="3"/>
            </a:pPr>
            <a:r>
              <a:rPr lang="en-US">
                <a:latin typeface="Rockwell"/>
                <a:ea typeface="Rockwell"/>
                <a:cs typeface="Rockwell"/>
                <a:sym typeface="Rockwell"/>
              </a:rPr>
              <a:t>In a competitive market, what must a firm do in order to be successful? What happens to firms that fail to provide consumers with desired goods at prices equal to or less than those available from other firms? Is this good or bad?</a:t>
            </a:r>
            <a:endParaRPr>
              <a:latin typeface="Rockwell"/>
              <a:ea typeface="Rockwell"/>
              <a:cs typeface="Rockwell"/>
              <a:sym typeface="Rockwell"/>
            </a:endParaRPr>
          </a:p>
        </p:txBody>
      </p:sp>
      <p:sp>
        <p:nvSpPr>
          <p:cNvPr id="397" name="Google Shape;397;p21"/>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2"/>
          <p:cNvSpPr txBox="1">
            <a:spLocks noGrp="1"/>
          </p:cNvSpPr>
          <p:nvPr>
            <p:ph type="title"/>
          </p:nvPr>
        </p:nvSpPr>
        <p:spPr>
          <a:xfrm>
            <a:off x="457200" y="274649"/>
            <a:ext cx="8602910" cy="1846759"/>
          </a:xfrm>
          <a:prstGeom prst="rect">
            <a:avLst/>
          </a:prstGeom>
          <a:solidFill>
            <a:schemeClr val="accent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6: REGULATION, CAPITAL MARKETS, AND MONETARY STABILITY</a:t>
            </a:r>
            <a:endParaRPr sz="3200">
              <a:latin typeface="Rockwell"/>
              <a:ea typeface="Rockwell"/>
              <a:cs typeface="Rockwell"/>
              <a:sym typeface="Rockwell"/>
            </a:endParaRPr>
          </a:p>
        </p:txBody>
      </p:sp>
      <p:sp>
        <p:nvSpPr>
          <p:cNvPr id="403" name="Google Shape;403;p22"/>
          <p:cNvSpPr txBox="1">
            <a:spLocks noGrp="1"/>
          </p:cNvSpPr>
          <p:nvPr>
            <p:ph type="body" idx="1"/>
          </p:nvPr>
        </p:nvSpPr>
        <p:spPr>
          <a:xfrm>
            <a:off x="685800" y="3061982"/>
            <a:ext cx="7772400" cy="311021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530"/>
              <a:buNone/>
            </a:pPr>
            <a:r>
              <a:rPr lang="en-US" sz="1800" b="1">
                <a:latin typeface="Cambria"/>
                <a:ea typeface="Cambria"/>
                <a:cs typeface="Cambria"/>
                <a:sym typeface="Cambria"/>
              </a:rPr>
              <a:t>CSE 2.3 </a:t>
            </a:r>
            <a:r>
              <a:rPr lang="en-US" sz="1800">
                <a:latin typeface="Cambria"/>
                <a:ea typeface="Cambria"/>
                <a:cs typeface="Cambria"/>
                <a:sym typeface="Cambria"/>
              </a:rPr>
              <a:t>Minimal regulation: Regulations that increase market competitiveness or support voluntary exchange spur progress.</a:t>
            </a:r>
            <a:endParaRPr sz="1800">
              <a:latin typeface="Helvetica Neue"/>
              <a:ea typeface="Helvetica Neue"/>
              <a:cs typeface="Helvetica Neue"/>
              <a:sym typeface="Helvetica Neue"/>
            </a:endParaRPr>
          </a:p>
          <a:p>
            <a:pPr marL="0" marR="0" lvl="0" indent="0" algn="l" rtl="0">
              <a:lnSpc>
                <a:spcPct val="90000"/>
              </a:lnSpc>
              <a:spcBef>
                <a:spcPts val="1200"/>
              </a:spcBef>
              <a:spcAft>
                <a:spcPts val="0"/>
              </a:spcAft>
              <a:buSzPts val="1530"/>
              <a:buNone/>
            </a:pPr>
            <a:r>
              <a:rPr lang="en-US" sz="1800" b="1">
                <a:latin typeface="Cambria"/>
                <a:ea typeface="Cambria"/>
                <a:cs typeface="Cambria"/>
                <a:sym typeface="Cambria"/>
              </a:rPr>
              <a:t>CSE 2.4 </a:t>
            </a:r>
            <a:r>
              <a:rPr lang="en-US" sz="1800">
                <a:latin typeface="Cambria"/>
                <a:ea typeface="Cambria"/>
                <a:cs typeface="Cambria"/>
                <a:sym typeface="Cambria"/>
              </a:rPr>
              <a:t>Efficient capital markets: To realize its potential, a nation must have a mechanism that channels capital into wealth-creating projects.</a:t>
            </a:r>
            <a:endParaRPr sz="1800">
              <a:latin typeface="Helvetica Neue"/>
              <a:ea typeface="Helvetica Neue"/>
              <a:cs typeface="Helvetica Neue"/>
              <a:sym typeface="Helvetica Neue"/>
            </a:endParaRPr>
          </a:p>
          <a:p>
            <a:pPr marL="0" marR="0" lvl="0" indent="0" algn="l" rtl="0">
              <a:lnSpc>
                <a:spcPct val="90000"/>
              </a:lnSpc>
              <a:spcBef>
                <a:spcPts val="1200"/>
              </a:spcBef>
              <a:spcAft>
                <a:spcPts val="1200"/>
              </a:spcAft>
              <a:buSzPts val="1530"/>
              <a:buNone/>
            </a:pPr>
            <a:r>
              <a:rPr lang="en-US" sz="1800" b="1">
                <a:latin typeface="Cambria"/>
                <a:ea typeface="Cambria"/>
                <a:cs typeface="Cambria"/>
                <a:sym typeface="Cambria"/>
              </a:rPr>
              <a:t>CSE 2.5 </a:t>
            </a:r>
            <a:r>
              <a:rPr lang="en-US" sz="1800">
                <a:latin typeface="Cambria"/>
                <a:ea typeface="Cambria"/>
                <a:cs typeface="Cambria"/>
                <a:sym typeface="Cambria"/>
              </a:rPr>
              <a:t>Monetary stability: A monetary policy that ensures money of stable and predictable value will promote the efficient use of resources.</a:t>
            </a:r>
            <a:endParaRPr sz="1800">
              <a:latin typeface="Helvetica Neue"/>
              <a:ea typeface="Helvetica Neue"/>
              <a:cs typeface="Helvetica Neue"/>
              <a:sym typeface="Helvetica Neue"/>
            </a:endParaRPr>
          </a:p>
        </p:txBody>
      </p:sp>
      <p:sp>
        <p:nvSpPr>
          <p:cNvPr id="404" name="Google Shape;404;p22"/>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25</a:t>
            </a:fld>
            <a:endParaRPr/>
          </a:p>
        </p:txBody>
      </p:sp>
      <p:sp>
        <p:nvSpPr>
          <p:cNvPr id="405" name="Google Shape;405;p22"/>
          <p:cNvSpPr txBox="1"/>
          <p:nvPr/>
        </p:nvSpPr>
        <p:spPr>
          <a:xfrm>
            <a:off x="457200" y="2189419"/>
            <a:ext cx="8602910" cy="523220"/>
          </a:xfrm>
          <a:prstGeom prst="rect">
            <a:avLst/>
          </a:prstGeom>
          <a:solidFill>
            <a:srgbClr val="EF8B6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Rockwell"/>
                <a:ea typeface="Rockwell"/>
                <a:cs typeface="Rockwell"/>
                <a:sym typeface="Rockwell"/>
              </a:rPr>
              <a:t>CSE 2.3, 2.4, 2.5 “Sources of Progress”</a:t>
            </a:r>
            <a:endParaRPr sz="1100">
              <a:solidFill>
                <a:schemeClr val="dk1"/>
              </a:solidFill>
              <a:latin typeface="Rockwell"/>
              <a:ea typeface="Rockwell"/>
              <a:cs typeface="Rockwell"/>
              <a:sym typeface="Rockwe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91"/>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26</a:t>
            </a:fld>
            <a:endParaRPr/>
          </a:p>
        </p:txBody>
      </p:sp>
      <p:sp>
        <p:nvSpPr>
          <p:cNvPr id="411" name="Google Shape;411;p91"/>
          <p:cNvSpPr txBox="1">
            <a:spLocks noGrp="1"/>
          </p:cNvSpPr>
          <p:nvPr>
            <p:ph type="body" idx="1"/>
          </p:nvPr>
        </p:nvSpPr>
        <p:spPr>
          <a:xfrm>
            <a:off x="685800" y="2120900"/>
            <a:ext cx="7772400" cy="535531"/>
          </a:xfrm>
          <a:prstGeom prst="rect">
            <a:avLst/>
          </a:prstGeom>
          <a:solidFill>
            <a:srgbClr val="F4B19A"/>
          </a:solid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SzPts val="2720"/>
              <a:buNone/>
            </a:pPr>
            <a:r>
              <a:rPr lang="en-US" sz="3200"/>
              <a:t>CSE 2.3, 2.4, 2.5 Concepts</a:t>
            </a:r>
            <a:endParaRPr sz="1200"/>
          </a:p>
        </p:txBody>
      </p:sp>
      <p:sp>
        <p:nvSpPr>
          <p:cNvPr id="412" name="Google Shape;412;p91"/>
          <p:cNvSpPr txBox="1">
            <a:spLocks noGrp="1"/>
          </p:cNvSpPr>
          <p:nvPr>
            <p:ph type="title"/>
          </p:nvPr>
        </p:nvSpPr>
        <p:spPr>
          <a:xfrm>
            <a:off x="685800" y="484188"/>
            <a:ext cx="7772400" cy="1609725"/>
          </a:xfrm>
          <a:prstGeom prst="rect">
            <a:avLst/>
          </a:prstGeom>
          <a:solidFill>
            <a:schemeClr val="accent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6: REGULATION, CAPITAL MARKETS, AND MONETARY STABILITY</a:t>
            </a:r>
            <a:endParaRPr sz="3200">
              <a:latin typeface="Rockwell"/>
              <a:ea typeface="Rockwell"/>
              <a:cs typeface="Rockwell"/>
              <a:sym typeface="Rockwell"/>
            </a:endParaRPr>
          </a:p>
        </p:txBody>
      </p:sp>
      <p:sp>
        <p:nvSpPr>
          <p:cNvPr id="413" name="Google Shape;413;p91"/>
          <p:cNvSpPr txBox="1"/>
          <p:nvPr/>
        </p:nvSpPr>
        <p:spPr>
          <a:xfrm>
            <a:off x="685800" y="2860646"/>
            <a:ext cx="7772400" cy="3311554"/>
          </a:xfrm>
          <a:prstGeom prst="rect">
            <a:avLst/>
          </a:prstGeom>
          <a:noFill/>
          <a:ln>
            <a:noFill/>
          </a:ln>
        </p:spPr>
        <p:txBody>
          <a:bodyPr spcFirstLastPara="1" wrap="square" lIns="91425" tIns="45700" rIns="91425" bIns="45700" anchor="t" anchorCtr="0">
            <a:noAutofit/>
          </a:bodyPr>
          <a:lstStyle/>
          <a:p>
            <a:pPr marL="663894" marR="0" lvl="1" indent="-342900" algn="l" rtl="0">
              <a:lnSpc>
                <a:spcPct val="90000"/>
              </a:lnSpc>
              <a:spcBef>
                <a:spcPts val="420"/>
              </a:spcBef>
              <a:spcAft>
                <a:spcPts val="0"/>
              </a:spcAft>
              <a:buClr>
                <a:srgbClr val="9E3611"/>
              </a:buClr>
              <a:buSzPts val="2400"/>
              <a:buFont typeface="Noto Sans Symbols"/>
              <a:buChar char="▪"/>
            </a:pPr>
            <a:r>
              <a:rPr lang="en-US" sz="2400" b="0" i="0" u="none" strike="noStrike" cap="none">
                <a:solidFill>
                  <a:schemeClr val="dk1"/>
                </a:solidFill>
                <a:latin typeface="Rockwell"/>
                <a:ea typeface="Rockwell"/>
                <a:cs typeface="Rockwell"/>
                <a:sym typeface="Rockwell"/>
              </a:rPr>
              <a:t>Regulation and gains from trade </a:t>
            </a:r>
            <a:endParaRPr/>
          </a:p>
          <a:p>
            <a:pPr marL="663894" marR="0" lvl="1" indent="-342900" algn="l" rtl="0">
              <a:lnSpc>
                <a:spcPct val="90000"/>
              </a:lnSpc>
              <a:spcBef>
                <a:spcPts val="420"/>
              </a:spcBef>
              <a:spcAft>
                <a:spcPts val="0"/>
              </a:spcAft>
              <a:buClr>
                <a:srgbClr val="9E3611"/>
              </a:buClr>
              <a:buSzPts val="2400"/>
              <a:buFont typeface="Noto Sans Symbols"/>
              <a:buChar char="▪"/>
            </a:pPr>
            <a:r>
              <a:rPr lang="en-US" sz="2400" b="0" i="0" u="none" strike="noStrike" cap="none">
                <a:solidFill>
                  <a:schemeClr val="dk1"/>
                </a:solidFill>
                <a:latin typeface="Rockwell"/>
                <a:ea typeface="Rockwell"/>
                <a:cs typeface="Rockwell"/>
                <a:sym typeface="Rockwell"/>
              </a:rPr>
              <a:t>Capital markets: wealth-creating versus inefficient projects </a:t>
            </a:r>
            <a:endParaRPr/>
          </a:p>
          <a:p>
            <a:pPr marL="663894" marR="0" lvl="1" indent="-342900" algn="l" rtl="0">
              <a:lnSpc>
                <a:spcPct val="90000"/>
              </a:lnSpc>
              <a:spcBef>
                <a:spcPts val="420"/>
              </a:spcBef>
              <a:spcAft>
                <a:spcPts val="0"/>
              </a:spcAft>
              <a:buClr>
                <a:srgbClr val="9E3611"/>
              </a:buClr>
              <a:buSzPts val="2400"/>
              <a:buFont typeface="Noto Sans Symbols"/>
              <a:buChar char="▪"/>
            </a:pPr>
            <a:r>
              <a:rPr lang="en-US" sz="2400" b="0" i="0" u="none" strike="noStrike" cap="none">
                <a:solidFill>
                  <a:schemeClr val="dk1"/>
                </a:solidFill>
                <a:latin typeface="Rockwell"/>
                <a:ea typeface="Rockwell"/>
                <a:cs typeface="Rockwell"/>
                <a:sym typeface="Rockwell"/>
              </a:rPr>
              <a:t>Monetary policy and inflation</a:t>
            </a:r>
            <a:endParaRPr/>
          </a:p>
          <a:p>
            <a:pPr marL="639763" marR="0" lvl="1" indent="-166368" algn="l" rtl="0">
              <a:lnSpc>
                <a:spcPct val="90000"/>
              </a:lnSpc>
              <a:spcBef>
                <a:spcPts val="420"/>
              </a:spcBef>
              <a:spcAft>
                <a:spcPts val="0"/>
              </a:spcAft>
              <a:buClr>
                <a:srgbClr val="9E3611"/>
              </a:buClr>
              <a:buSzPts val="1680"/>
              <a:buFont typeface="Noto Sans Symbols"/>
              <a:buNone/>
            </a:pPr>
            <a:endParaRPr sz="2400" b="0" i="0" u="none" strike="noStrike" cap="none">
              <a:solidFill>
                <a:schemeClr val="dk1"/>
              </a:solidFill>
              <a:latin typeface="Rockwell"/>
              <a:ea typeface="Rockwell"/>
              <a:cs typeface="Rockwell"/>
              <a:sym typeface="Rockwe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92"/>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27</a:t>
            </a:fld>
            <a:endParaRPr/>
          </a:p>
        </p:txBody>
      </p:sp>
      <p:sp>
        <p:nvSpPr>
          <p:cNvPr id="419" name="Google Shape;419;p92"/>
          <p:cNvSpPr txBox="1">
            <a:spLocks noGrp="1"/>
          </p:cNvSpPr>
          <p:nvPr>
            <p:ph type="body" idx="1"/>
          </p:nvPr>
        </p:nvSpPr>
        <p:spPr>
          <a:xfrm>
            <a:off x="685800" y="2120900"/>
            <a:ext cx="7772400" cy="535531"/>
          </a:xfrm>
          <a:prstGeom prst="rect">
            <a:avLst/>
          </a:prstGeom>
          <a:solidFill>
            <a:srgbClr val="F4B19A"/>
          </a:solid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SzPts val="2720"/>
              <a:buNone/>
            </a:pPr>
            <a:r>
              <a:rPr lang="en-US" sz="3200"/>
              <a:t>CSE 2.3, 2.4, 2.5 Standards</a:t>
            </a:r>
            <a:endParaRPr sz="1200"/>
          </a:p>
        </p:txBody>
      </p:sp>
      <p:sp>
        <p:nvSpPr>
          <p:cNvPr id="420" name="Google Shape;420;p92"/>
          <p:cNvSpPr txBox="1">
            <a:spLocks noGrp="1"/>
          </p:cNvSpPr>
          <p:nvPr>
            <p:ph type="title"/>
          </p:nvPr>
        </p:nvSpPr>
        <p:spPr>
          <a:xfrm>
            <a:off x="685800" y="484188"/>
            <a:ext cx="7772400" cy="1609725"/>
          </a:xfrm>
          <a:prstGeom prst="rect">
            <a:avLst/>
          </a:prstGeom>
          <a:solidFill>
            <a:schemeClr val="accent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6: REGULATION, CAPITAL MARKETS, AND MONETARY STABILITY</a:t>
            </a:r>
            <a:endParaRPr sz="3200">
              <a:latin typeface="Rockwell"/>
              <a:ea typeface="Rockwell"/>
              <a:cs typeface="Rockwell"/>
              <a:sym typeface="Rockwell"/>
            </a:endParaRPr>
          </a:p>
        </p:txBody>
      </p:sp>
      <p:sp>
        <p:nvSpPr>
          <p:cNvPr id="421" name="Google Shape;421;p92"/>
          <p:cNvSpPr txBox="1"/>
          <p:nvPr/>
        </p:nvSpPr>
        <p:spPr>
          <a:xfrm>
            <a:off x="685800" y="2860646"/>
            <a:ext cx="7772400" cy="3311554"/>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E3611"/>
              </a:buClr>
              <a:buSzPts val="1105"/>
              <a:buFont typeface="Noto Sans Symbols"/>
              <a:buChar char="∙"/>
            </a:pPr>
            <a:r>
              <a:rPr lang="en-US" sz="1300">
                <a:solidFill>
                  <a:srgbClr val="000000"/>
                </a:solidFill>
                <a:latin typeface="Cambria"/>
                <a:ea typeface="Cambria"/>
                <a:cs typeface="Cambria"/>
                <a:sym typeface="Cambria"/>
              </a:rPr>
              <a:t>Institutions evolve and are created to help individuals and groups accomplish their goals. Banks, labor unions, markets, corporations, legal systems, and not-for-profit organizations are examples of important institutions. A different kind of institution, clearly defined and enforced property rights, is essential to a market economy.</a:t>
            </a:r>
            <a:r>
              <a:rPr lang="en-US" sz="1300" i="1">
                <a:solidFill>
                  <a:srgbClr val="000000"/>
                </a:solidFill>
                <a:latin typeface="Cambria"/>
                <a:ea typeface="Cambria"/>
                <a:cs typeface="Cambria"/>
                <a:sym typeface="Cambria"/>
              </a:rPr>
              <a:t> </a:t>
            </a:r>
            <a:r>
              <a:rPr lang="en-US" sz="1300">
                <a:solidFill>
                  <a:srgbClr val="000000"/>
                </a:solidFill>
                <a:latin typeface="Cambria"/>
                <a:ea typeface="Cambria"/>
                <a:cs typeface="Cambria"/>
                <a:sym typeface="Cambria"/>
              </a:rPr>
              <a:t>(Standard 10: Institutions, </a:t>
            </a:r>
            <a:r>
              <a:rPr lang="en-US" sz="1300" u="sng">
                <a:solidFill>
                  <a:srgbClr val="000000"/>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PDF</a:t>
            </a:r>
            <a:r>
              <a:rPr lang="en-US" sz="1300">
                <a:solidFill>
                  <a:srgbClr val="000000"/>
                </a:solidFill>
                <a:latin typeface="Cambria"/>
                <a:ea typeface="Cambria"/>
                <a:cs typeface="Cambria"/>
                <a:sym typeface="Cambria"/>
              </a:rPr>
              <a:t>)</a:t>
            </a:r>
            <a:endParaRPr/>
          </a:p>
          <a:p>
            <a:pPr marL="342900" marR="0" lvl="0" indent="-342900" algn="l" rtl="0">
              <a:lnSpc>
                <a:spcPct val="90000"/>
              </a:lnSpc>
              <a:spcBef>
                <a:spcPts val="0"/>
              </a:spcBef>
              <a:spcAft>
                <a:spcPts val="0"/>
              </a:spcAft>
              <a:buClr>
                <a:srgbClr val="9E3611"/>
              </a:buClr>
              <a:buSzPts val="1105"/>
              <a:buFont typeface="Noto Sans Symbols"/>
              <a:buChar char="∙"/>
            </a:pPr>
            <a:r>
              <a:rPr lang="en-US" sz="1300">
                <a:solidFill>
                  <a:srgbClr val="000000"/>
                </a:solidFill>
                <a:latin typeface="Cambria"/>
                <a:ea typeface="Cambria"/>
                <a:cs typeface="Cambria"/>
                <a:sym typeface="Cambria"/>
              </a:rPr>
              <a:t>Money makes it easier to trade, borrow, save, invest, and compare the value of goods and services. The amount of money in the economy affects the overall price level. Inflation is an increase in the overall price level that reduces the value of money.  (Standard 11: Money and Inflation, </a:t>
            </a:r>
            <a:r>
              <a:rPr lang="en-US" sz="1300" u="sng">
                <a:solidFill>
                  <a:srgbClr val="000000"/>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PDF</a:t>
            </a:r>
            <a:r>
              <a:rPr lang="en-US" sz="1300">
                <a:solidFill>
                  <a:srgbClr val="000000"/>
                </a:solidFill>
                <a:latin typeface="Cambria"/>
                <a:ea typeface="Cambria"/>
                <a:cs typeface="Cambria"/>
                <a:sym typeface="Cambria"/>
              </a:rPr>
              <a:t>)</a:t>
            </a:r>
            <a:endParaRPr/>
          </a:p>
          <a:p>
            <a:pPr marL="342900" marR="0" lvl="0" indent="-342900" algn="l" rtl="0">
              <a:lnSpc>
                <a:spcPct val="90000"/>
              </a:lnSpc>
              <a:spcBef>
                <a:spcPts val="0"/>
              </a:spcBef>
              <a:spcAft>
                <a:spcPts val="0"/>
              </a:spcAft>
              <a:buClr>
                <a:srgbClr val="9E3611"/>
              </a:buClr>
              <a:buSzPts val="1105"/>
              <a:buFont typeface="Noto Sans Symbols"/>
              <a:buChar char="∙"/>
            </a:pPr>
            <a:r>
              <a:rPr lang="en-US" sz="1300">
                <a:solidFill>
                  <a:srgbClr val="000000"/>
                </a:solidFill>
                <a:latin typeface="Cambria"/>
                <a:ea typeface="Cambria"/>
                <a:cs typeface="Cambria"/>
                <a:sym typeface="Cambria"/>
              </a:rPr>
              <a:t>Fluctuations in a nation’s overall levels of income, employment, and prices are determined by the interaction of spending and production decisions made by all households, firms, government agencies, and others in the economy. Recessions occur when overall levels of income and employment decline. (Standard 18: Economic Fluctuations, </a:t>
            </a:r>
            <a:r>
              <a:rPr lang="en-US" sz="1300" u="sng">
                <a:solidFill>
                  <a:srgbClr val="000000"/>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PDF</a:t>
            </a:r>
            <a:r>
              <a:rPr lang="en-US" sz="1300">
                <a:solidFill>
                  <a:srgbClr val="000000"/>
                </a:solidFill>
                <a:latin typeface="Cambria"/>
                <a:ea typeface="Cambria"/>
                <a:cs typeface="Cambria"/>
                <a:sym typeface="Cambria"/>
              </a:rPr>
              <a:t>)</a:t>
            </a:r>
            <a:endParaRPr/>
          </a:p>
          <a:p>
            <a:pPr marL="342900" marR="0" lvl="0" indent="-342900" algn="l" rtl="0">
              <a:lnSpc>
                <a:spcPct val="115000"/>
              </a:lnSpc>
              <a:spcBef>
                <a:spcPts val="0"/>
              </a:spcBef>
              <a:spcAft>
                <a:spcPts val="0"/>
              </a:spcAft>
              <a:buClr>
                <a:srgbClr val="9E3611"/>
              </a:buClr>
              <a:buSzPts val="1105"/>
              <a:buFont typeface="Noto Sans Symbols"/>
              <a:buChar char="∙"/>
            </a:pPr>
            <a:r>
              <a:rPr lang="en-US" sz="1300">
                <a:solidFill>
                  <a:schemeClr val="dk1"/>
                </a:solidFill>
                <a:latin typeface="Cambria"/>
                <a:ea typeface="Cambria"/>
                <a:cs typeface="Cambria"/>
                <a:sym typeface="Cambria"/>
              </a:rPr>
              <a:t>Investment in factories, machinery, new technology, and in the health, education, and training of people stimulates economic growth and can raise future standards of living.</a:t>
            </a:r>
            <a:r>
              <a:rPr lang="en-US" sz="1300" i="1">
                <a:solidFill>
                  <a:schemeClr val="dk1"/>
                </a:solidFill>
                <a:latin typeface="Cambria"/>
                <a:ea typeface="Cambria"/>
                <a:cs typeface="Cambria"/>
                <a:sym typeface="Cambria"/>
              </a:rPr>
              <a:t> </a:t>
            </a:r>
            <a:r>
              <a:rPr lang="en-US" sz="1300">
                <a:solidFill>
                  <a:schemeClr val="dk1"/>
                </a:solidFill>
                <a:latin typeface="Cambria"/>
                <a:ea typeface="Cambria"/>
                <a:cs typeface="Cambria"/>
                <a:sym typeface="Cambria"/>
              </a:rPr>
              <a:t>(Standard 15: Economic Growth, </a:t>
            </a:r>
            <a:r>
              <a:rPr lang="en-US" sz="1300" u="sng">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PDF</a:t>
            </a:r>
            <a:r>
              <a:rPr lang="en-US" sz="1300">
                <a:solidFill>
                  <a:schemeClr val="dk1"/>
                </a:solidFill>
                <a:latin typeface="Cambria"/>
                <a:ea typeface="Cambria"/>
                <a:cs typeface="Cambria"/>
                <a:sym typeface="Cambria"/>
              </a:rPr>
              <a:t>)</a:t>
            </a:r>
            <a:endParaRPr/>
          </a:p>
          <a:p>
            <a:pPr marL="342900" marR="0" lvl="0" indent="-342900" algn="l" rtl="0">
              <a:lnSpc>
                <a:spcPct val="115000"/>
              </a:lnSpc>
              <a:spcBef>
                <a:spcPts val="0"/>
              </a:spcBef>
              <a:spcAft>
                <a:spcPts val="0"/>
              </a:spcAft>
              <a:buClr>
                <a:srgbClr val="9E3611"/>
              </a:buClr>
              <a:buSzPts val="1105"/>
              <a:buFont typeface="Noto Sans Symbols"/>
              <a:buChar char="∙"/>
            </a:pPr>
            <a:r>
              <a:rPr lang="en-US" sz="1300">
                <a:solidFill>
                  <a:schemeClr val="dk1"/>
                </a:solidFill>
                <a:latin typeface="Cambria"/>
                <a:ea typeface="Cambria"/>
                <a:cs typeface="Cambria"/>
                <a:sym typeface="Cambria"/>
              </a:rPr>
              <a:t>Unemployment imposes costs on individuals and the overall economy. Inflation, both expected and unexpected, also imposes costs on individuals and the overall economy. Unemployment increases during recessions and decreases during recoveries. (Standard 19: Unemployment And Inflation, </a:t>
            </a:r>
            <a:r>
              <a:rPr lang="en-US" sz="1300" u="sng">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PDF</a:t>
            </a:r>
            <a:r>
              <a:rPr lang="en-US" sz="1300">
                <a:solidFill>
                  <a:schemeClr val="dk1"/>
                </a:solidFill>
                <a:latin typeface="Cambria"/>
                <a:ea typeface="Cambria"/>
                <a:cs typeface="Cambria"/>
                <a:sym typeface="Cambria"/>
              </a:rPr>
              <a:t>)</a:t>
            </a:r>
            <a:endParaRPr/>
          </a:p>
          <a:p>
            <a:pPr marL="639763" marR="0" lvl="1" indent="-166368" algn="l" rtl="0">
              <a:lnSpc>
                <a:spcPct val="90000"/>
              </a:lnSpc>
              <a:spcBef>
                <a:spcPts val="1420"/>
              </a:spcBef>
              <a:spcAft>
                <a:spcPts val="0"/>
              </a:spcAft>
              <a:buClr>
                <a:srgbClr val="9E3611"/>
              </a:buClr>
              <a:buSzPts val="1680"/>
              <a:buFont typeface="Noto Sans Symbols"/>
              <a:buNone/>
            </a:pPr>
            <a:endParaRPr sz="1600" b="0" i="0" u="none" strike="noStrike" cap="none">
              <a:solidFill>
                <a:schemeClr val="dk1"/>
              </a:solidFill>
              <a:latin typeface="Rockwell"/>
              <a:ea typeface="Rockwell"/>
              <a:cs typeface="Rockwell"/>
              <a:sym typeface="Rockwe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5"/>
        <p:cNvGrpSpPr/>
        <p:nvPr/>
      </p:nvGrpSpPr>
      <p:grpSpPr>
        <a:xfrm>
          <a:off x="0" y="0"/>
          <a:ext cx="0" cy="0"/>
          <a:chOff x="0" y="0"/>
          <a:chExt cx="0" cy="0"/>
        </a:xfrm>
      </p:grpSpPr>
      <p:sp>
        <p:nvSpPr>
          <p:cNvPr id="426" name="Google Shape;426;p23"/>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427" name="Google Shape;427;p23"/>
          <p:cNvSpPr/>
          <p:nvPr/>
        </p:nvSpPr>
        <p:spPr>
          <a:xfrm>
            <a:off x="0" y="0"/>
            <a:ext cx="107899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Rockwell"/>
              <a:ea typeface="Rockwell"/>
              <a:cs typeface="Rockwell"/>
              <a:sym typeface="Rockwell"/>
            </a:endParaRPr>
          </a:p>
        </p:txBody>
      </p:sp>
      <p:sp>
        <p:nvSpPr>
          <p:cNvPr id="428" name="Google Shape;428;p23"/>
          <p:cNvSpPr/>
          <p:nvPr/>
        </p:nvSpPr>
        <p:spPr>
          <a:xfrm>
            <a:off x="1078992" y="0"/>
            <a:ext cx="3490332" cy="6858000"/>
          </a:xfrm>
          <a:prstGeom prst="rect">
            <a:avLst/>
          </a:prstGeom>
          <a:solidFill>
            <a:srgbClr val="4E4A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Rockwell"/>
              <a:ea typeface="Rockwell"/>
              <a:cs typeface="Rockwell"/>
              <a:sym typeface="Rockwell"/>
            </a:endParaRPr>
          </a:p>
        </p:txBody>
      </p:sp>
      <p:sp>
        <p:nvSpPr>
          <p:cNvPr id="429" name="Google Shape;429;p23"/>
          <p:cNvSpPr txBox="1">
            <a:spLocks noGrp="1"/>
          </p:cNvSpPr>
          <p:nvPr>
            <p:ph type="title"/>
          </p:nvPr>
        </p:nvSpPr>
        <p:spPr>
          <a:xfrm>
            <a:off x="1460754" y="1060704"/>
            <a:ext cx="2842798" cy="47365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1200"/>
              </a:spcAft>
              <a:buClr>
                <a:schemeClr val="lt1"/>
              </a:buClr>
              <a:buSzPts val="2200"/>
              <a:buFont typeface="Rockwell"/>
              <a:buNone/>
            </a:pPr>
            <a:r>
              <a:rPr lang="en-US" sz="2200" b="1">
                <a:solidFill>
                  <a:schemeClr val="lt1"/>
                </a:solidFill>
                <a:latin typeface="Rockwell"/>
                <a:ea typeface="Rockwell"/>
                <a:cs typeface="Rockwell"/>
                <a:sym typeface="Rockwell"/>
              </a:rPr>
              <a:t>CSE 2.3 </a:t>
            </a:r>
            <a:br>
              <a:rPr lang="en-US" sz="2200" b="1">
                <a:solidFill>
                  <a:schemeClr val="lt1"/>
                </a:solidFill>
                <a:latin typeface="Rockwell"/>
                <a:ea typeface="Rockwell"/>
                <a:cs typeface="Rockwell"/>
                <a:sym typeface="Rockwell"/>
              </a:rPr>
            </a:br>
            <a:r>
              <a:rPr lang="en-US" sz="2200" b="1">
                <a:solidFill>
                  <a:schemeClr val="lt1"/>
                </a:solidFill>
                <a:latin typeface="Rockwell"/>
                <a:ea typeface="Rockwell"/>
                <a:cs typeface="Rockwell"/>
                <a:sym typeface="Rockwell"/>
              </a:rPr>
              <a:t>MINIMAL REGULATION</a:t>
            </a:r>
            <a:r>
              <a:rPr lang="en-US" sz="2200">
                <a:solidFill>
                  <a:schemeClr val="lt1"/>
                </a:solidFill>
                <a:latin typeface="Rockwell"/>
                <a:ea typeface="Rockwell"/>
                <a:cs typeface="Rockwell"/>
                <a:sym typeface="Rockwell"/>
              </a:rPr>
              <a:t>: REGULATIONS THAT INCREASE MARKET COMPETITIVENESS OR SUPPORT VOLUNTARY EXCHANGE SPUR PROGRESS.</a:t>
            </a:r>
            <a:endParaRPr sz="2200">
              <a:solidFill>
                <a:schemeClr val="lt1"/>
              </a:solidFill>
              <a:latin typeface="Rockwell"/>
              <a:ea typeface="Rockwell"/>
              <a:cs typeface="Rockwell"/>
              <a:sym typeface="Rockwell"/>
            </a:endParaRPr>
          </a:p>
        </p:txBody>
      </p:sp>
      <p:sp>
        <p:nvSpPr>
          <p:cNvPr id="430" name="Google Shape;430;p23"/>
          <p:cNvSpPr txBox="1">
            <a:spLocks noGrp="1"/>
          </p:cNvSpPr>
          <p:nvPr>
            <p:ph type="body" idx="1"/>
          </p:nvPr>
        </p:nvSpPr>
        <p:spPr>
          <a:xfrm>
            <a:off x="4911213" y="1060704"/>
            <a:ext cx="3819832" cy="4736592"/>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1900"/>
              <a:buChar char="▪"/>
            </a:pPr>
            <a:r>
              <a:rPr lang="en-US" sz="1600"/>
              <a:t>Voluntary exchange is productive; it helps people expand output and achieve higher income levels.</a:t>
            </a:r>
            <a:endParaRPr/>
          </a:p>
          <a:p>
            <a:pPr marL="182880" lvl="0" indent="-62229" algn="l" rtl="0">
              <a:lnSpc>
                <a:spcPct val="90000"/>
              </a:lnSpc>
              <a:spcBef>
                <a:spcPts val="0"/>
              </a:spcBef>
              <a:spcAft>
                <a:spcPts val="0"/>
              </a:spcAft>
              <a:buSzPts val="1900"/>
              <a:buNone/>
            </a:pPr>
            <a:endParaRPr sz="1600"/>
          </a:p>
          <a:p>
            <a:pPr marL="182880" lvl="0" indent="-182880" algn="l" rtl="0">
              <a:lnSpc>
                <a:spcPct val="90000"/>
              </a:lnSpc>
              <a:spcBef>
                <a:spcPts val="0"/>
              </a:spcBef>
              <a:spcAft>
                <a:spcPts val="0"/>
              </a:spcAft>
              <a:buSzPts val="1900"/>
              <a:buChar char="▪"/>
            </a:pPr>
            <a:r>
              <a:rPr lang="en-US" sz="1600"/>
              <a:t>Competition is the source of market discipline. Regulations requiring entrants to obtain permission from the government are generally counterproductive.</a:t>
            </a:r>
            <a:br>
              <a:rPr lang="en-US" sz="1600">
                <a:latin typeface="Rockwell"/>
                <a:ea typeface="Rockwell"/>
                <a:cs typeface="Rockwell"/>
                <a:sym typeface="Rockwell"/>
              </a:rPr>
            </a:br>
            <a:endParaRPr sz="1600">
              <a:latin typeface="Rockwell"/>
              <a:ea typeface="Rockwell"/>
              <a:cs typeface="Rockwell"/>
              <a:sym typeface="Rockwell"/>
            </a:endParaRPr>
          </a:p>
          <a:p>
            <a:pPr marL="182880" lvl="0" indent="-182880" algn="l" rtl="0">
              <a:lnSpc>
                <a:spcPct val="90000"/>
              </a:lnSpc>
              <a:spcBef>
                <a:spcPts val="600"/>
              </a:spcBef>
              <a:spcAft>
                <a:spcPts val="0"/>
              </a:spcAft>
              <a:buSzPts val="1900"/>
              <a:buChar char="▪"/>
            </a:pPr>
            <a:r>
              <a:rPr lang="en-US" sz="1600">
                <a:latin typeface="Rockwell"/>
                <a:ea typeface="Rockwell"/>
                <a:cs typeface="Rockwell"/>
                <a:sym typeface="Rockwell"/>
              </a:rPr>
              <a:t>A country cannot realize its full potential unless restrictions that limit trade and reduce competitiveness are kept to a minimum.</a:t>
            </a:r>
            <a:endParaRPr/>
          </a:p>
          <a:p>
            <a:pPr marL="0" lvl="0" indent="0" algn="l" rtl="0">
              <a:lnSpc>
                <a:spcPct val="90000"/>
              </a:lnSpc>
              <a:spcBef>
                <a:spcPts val="600"/>
              </a:spcBef>
              <a:spcAft>
                <a:spcPts val="0"/>
              </a:spcAft>
              <a:buSzPts val="1680"/>
              <a:buNone/>
            </a:pPr>
            <a:endParaRPr sz="1600">
              <a:latin typeface="Rockwell"/>
              <a:ea typeface="Rockwell"/>
              <a:cs typeface="Rockwell"/>
              <a:sym typeface="Rockwell"/>
            </a:endParaRPr>
          </a:p>
        </p:txBody>
      </p:sp>
      <p:sp>
        <p:nvSpPr>
          <p:cNvPr id="431" name="Google Shape;431;p23"/>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600"/>
              </a:spcAft>
              <a:buClr>
                <a:schemeClr val="dk2"/>
              </a:buClr>
              <a:buSzPts val="1100"/>
              <a:buFont typeface="Rockwell"/>
              <a:buNone/>
            </a:pPr>
            <a:fld id="{00000000-1234-1234-1234-123412341234}" type="slidenum">
              <a:rPr lang="en-US">
                <a:solidFill>
                  <a:schemeClr val="dk2"/>
                </a:solidFill>
              </a:rPr>
              <a:t>28</a:t>
            </a:fld>
            <a:endParaRPr>
              <a:solidFill>
                <a:schemeClr val="dk2"/>
              </a:solidFill>
            </a:endParaRPr>
          </a:p>
        </p:txBody>
      </p:sp>
      <p:sp>
        <p:nvSpPr>
          <p:cNvPr id="432" name="Google Shape;432;p23"/>
          <p:cNvSpPr/>
          <p:nvPr/>
        </p:nvSpPr>
        <p:spPr>
          <a:xfrm>
            <a:off x="8573188" y="6258874"/>
            <a:ext cx="299110" cy="398815"/>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4"/>
          <p:cNvSpPr txBox="1">
            <a:spLocks noGrp="1"/>
          </p:cNvSpPr>
          <p:nvPr>
            <p:ph type="title"/>
          </p:nvPr>
        </p:nvSpPr>
        <p:spPr>
          <a:xfrm>
            <a:off x="262400" y="274650"/>
            <a:ext cx="84768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400"/>
              <a:buFont typeface="Rockwell"/>
              <a:buNone/>
            </a:pPr>
            <a:r>
              <a:rPr lang="en-US" sz="2400">
                <a:latin typeface="Rockwell"/>
                <a:ea typeface="Rockwell"/>
                <a:cs typeface="Rockwell"/>
                <a:sym typeface="Rockwell"/>
              </a:rPr>
              <a:t>REGULATION, EXCHANGE, COMPETITIVENESS OF MARKETS</a:t>
            </a:r>
            <a:endParaRPr sz="2400">
              <a:latin typeface="Rockwell"/>
              <a:ea typeface="Rockwell"/>
              <a:cs typeface="Rockwell"/>
              <a:sym typeface="Rockwell"/>
            </a:endParaRPr>
          </a:p>
        </p:txBody>
      </p:sp>
      <p:sp>
        <p:nvSpPr>
          <p:cNvPr id="438" name="Google Shape;438;p24"/>
          <p:cNvSpPr txBox="1">
            <a:spLocks noGrp="1"/>
          </p:cNvSpPr>
          <p:nvPr>
            <p:ph type="body" idx="1"/>
          </p:nvPr>
        </p:nvSpPr>
        <p:spPr>
          <a:xfrm>
            <a:off x="457200" y="1600200"/>
            <a:ext cx="7820100" cy="487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latin typeface="Rockwell"/>
                <a:ea typeface="Rockwell"/>
                <a:cs typeface="Rockwell"/>
                <a:sym typeface="Rockwell"/>
              </a:rPr>
              <a:t>Governments limit exchange and reduce the competitiveness of markets when they:</a:t>
            </a:r>
            <a:endParaRPr sz="2000">
              <a:latin typeface="Rockwell"/>
              <a:ea typeface="Rockwell"/>
              <a:cs typeface="Rockwell"/>
              <a:sym typeface="Rockwell"/>
            </a:endParaRPr>
          </a:p>
          <a:p>
            <a:pPr marL="823913" lvl="1" indent="-477519" algn="l" rtl="0">
              <a:lnSpc>
                <a:spcPct val="90000"/>
              </a:lnSpc>
              <a:spcBef>
                <a:spcPts val="420"/>
              </a:spcBef>
              <a:spcAft>
                <a:spcPts val="0"/>
              </a:spcAft>
              <a:buSzPts val="2000"/>
              <a:buFont typeface="Rockwell"/>
              <a:buAutoNum type="arabicPeriod"/>
            </a:pPr>
            <a:r>
              <a:rPr lang="en-US" sz="2000">
                <a:latin typeface="Rockwell"/>
                <a:ea typeface="Rockwell"/>
                <a:cs typeface="Rockwell"/>
                <a:sym typeface="Rockwell"/>
              </a:rPr>
              <a:t>limit entry into businesses and occupations. Licensing requirements, completing bureaucratic forms, and other political roadblocks reduce the competitiveness of markets.</a:t>
            </a:r>
            <a:endParaRPr sz="2000">
              <a:latin typeface="Rockwell"/>
              <a:ea typeface="Rockwell"/>
              <a:cs typeface="Rockwell"/>
              <a:sym typeface="Rockwell"/>
            </a:endParaRPr>
          </a:p>
          <a:p>
            <a:pPr marL="823913" lvl="1" indent="-477519" algn="l" rtl="0">
              <a:lnSpc>
                <a:spcPct val="90000"/>
              </a:lnSpc>
              <a:spcBef>
                <a:spcPts val="420"/>
              </a:spcBef>
              <a:spcAft>
                <a:spcPts val="0"/>
              </a:spcAft>
              <a:buSzPts val="2000"/>
              <a:buFont typeface="Rockwell"/>
              <a:buAutoNum type="arabicPeriod"/>
            </a:pPr>
            <a:r>
              <a:rPr lang="en-US" sz="2000">
                <a:latin typeface="Rockwell"/>
                <a:ea typeface="Rockwell"/>
                <a:cs typeface="Rockwell"/>
                <a:sym typeface="Rockwell"/>
              </a:rPr>
              <a:t>substitute political authority for the rule of law and freedom of contract. Imprecise, ambiguous and discriminatory laws invite people to spend resources on lobbying and searching for political favoritism rather than production.</a:t>
            </a:r>
            <a:endParaRPr sz="2000">
              <a:latin typeface="Rockwell"/>
              <a:ea typeface="Rockwell"/>
              <a:cs typeface="Rockwell"/>
              <a:sym typeface="Rockwell"/>
            </a:endParaRPr>
          </a:p>
          <a:p>
            <a:pPr marL="823913" lvl="1" indent="-477519" algn="l" rtl="0">
              <a:lnSpc>
                <a:spcPct val="90000"/>
              </a:lnSpc>
              <a:spcBef>
                <a:spcPts val="420"/>
              </a:spcBef>
              <a:spcAft>
                <a:spcPts val="0"/>
              </a:spcAft>
              <a:buSzPts val="2000"/>
              <a:buFont typeface="Rockwell"/>
              <a:buAutoNum type="arabicPeriod"/>
            </a:pPr>
            <a:r>
              <a:rPr lang="en-US" sz="2000">
                <a:latin typeface="Rockwell"/>
                <a:ea typeface="Rockwell"/>
                <a:cs typeface="Rockwell"/>
                <a:sym typeface="Rockwell"/>
              </a:rPr>
              <a:t>impose price controls. Price floors and ceilings interfere with trades between buyers and sellers, distort prices, and lead to inefficient levels of production and employment.</a:t>
            </a:r>
            <a:endParaRPr sz="2000">
              <a:latin typeface="Rockwell"/>
              <a:ea typeface="Rockwell"/>
              <a:cs typeface="Rockwell"/>
              <a:sym typeface="Rockwell"/>
            </a:endParaRPr>
          </a:p>
        </p:txBody>
      </p:sp>
      <p:sp>
        <p:nvSpPr>
          <p:cNvPr id="439" name="Google Shape;439;p2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134223" y="220090"/>
            <a:ext cx="8829183" cy="1143000"/>
          </a:xfrm>
          <a:prstGeom prst="rect">
            <a:avLst/>
          </a:prstGeom>
          <a:solidFill>
            <a:srgbClr val="9E361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5: LEGAL SYSTEM AND THE  COMPETITIVE PROCESS</a:t>
            </a:r>
            <a:endParaRPr sz="3200">
              <a:latin typeface="Rockwell"/>
              <a:ea typeface="Rockwell"/>
              <a:cs typeface="Rockwell"/>
              <a:sym typeface="Rockwell"/>
            </a:endParaRPr>
          </a:p>
        </p:txBody>
      </p:sp>
      <p:sp>
        <p:nvSpPr>
          <p:cNvPr id="130" name="Google Shape;130;p3"/>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Autofit/>
          </a:bodyPr>
          <a:lstStyle/>
          <a:p>
            <a:pPr marL="0" marR="0" lvl="0" indent="0" algn="l" rtl="0">
              <a:lnSpc>
                <a:spcPct val="109000"/>
              </a:lnSpc>
              <a:spcBef>
                <a:spcPts val="600"/>
              </a:spcBef>
              <a:spcAft>
                <a:spcPts val="0"/>
              </a:spcAft>
              <a:buSzPts val="1700"/>
              <a:buNone/>
            </a:pPr>
            <a:r>
              <a:rPr lang="en-US" b="1"/>
              <a:t>CSE 2.1 </a:t>
            </a:r>
            <a:r>
              <a:rPr lang="en-US"/>
              <a:t>Legal system: The foundation for economic progress is a legal system that protects privately owned property and enforces contracts in an even handed manner.</a:t>
            </a:r>
            <a:endParaRPr/>
          </a:p>
          <a:p>
            <a:pPr marL="0" marR="0" lvl="0" indent="0" algn="l" rtl="0">
              <a:lnSpc>
                <a:spcPct val="109000"/>
              </a:lnSpc>
              <a:spcBef>
                <a:spcPts val="1200"/>
              </a:spcBef>
              <a:spcAft>
                <a:spcPts val="0"/>
              </a:spcAft>
              <a:buSzPts val="1700"/>
              <a:buNone/>
            </a:pPr>
            <a:endParaRPr/>
          </a:p>
          <a:p>
            <a:pPr marL="0" marR="0" lvl="0" indent="0" algn="l" rtl="0">
              <a:lnSpc>
                <a:spcPct val="109000"/>
              </a:lnSpc>
              <a:spcBef>
                <a:spcPts val="1200"/>
              </a:spcBef>
              <a:spcAft>
                <a:spcPts val="600"/>
              </a:spcAft>
              <a:buSzPts val="1700"/>
              <a:buNone/>
            </a:pPr>
            <a:r>
              <a:rPr lang="en-US" b="1"/>
              <a:t>CSE 2.2 </a:t>
            </a:r>
            <a:r>
              <a:rPr lang="en-US"/>
              <a:t>Competitive markets: Competition promotes the efficient use of resources and provides the incentive for innovative improvements.</a:t>
            </a:r>
            <a:endParaRPr/>
          </a:p>
        </p:txBody>
      </p:sp>
      <p:sp>
        <p:nvSpPr>
          <p:cNvPr id="131" name="Google Shape;131;p3"/>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3</a:t>
            </a:fld>
            <a:endParaRPr/>
          </a:p>
        </p:txBody>
      </p:sp>
      <p:sp>
        <p:nvSpPr>
          <p:cNvPr id="132" name="Google Shape;132;p3"/>
          <p:cNvSpPr txBox="1"/>
          <p:nvPr/>
        </p:nvSpPr>
        <p:spPr>
          <a:xfrm>
            <a:off x="134222" y="1449861"/>
            <a:ext cx="8829183" cy="523220"/>
          </a:xfrm>
          <a:prstGeom prst="rect">
            <a:avLst/>
          </a:prstGeom>
          <a:solidFill>
            <a:srgbClr val="F4B19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Rockwell"/>
                <a:ea typeface="Rockwell"/>
                <a:cs typeface="Rockwell"/>
                <a:sym typeface="Rockwell"/>
              </a:rPr>
              <a:t>CSE 2.1, 2.2 Sources of Progress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5"/>
          <p:cNvSpPr txBox="1">
            <a:spLocks noGrp="1"/>
          </p:cNvSpPr>
          <p:nvPr>
            <p:ph type="title"/>
          </p:nvPr>
        </p:nvSpPr>
        <p:spPr>
          <a:xfrm>
            <a:off x="261187" y="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ECONOMICS OF THE MINIMUM WAGE</a:t>
            </a:r>
            <a:endParaRPr sz="3200">
              <a:latin typeface="Rockwell"/>
              <a:ea typeface="Rockwell"/>
              <a:cs typeface="Rockwell"/>
              <a:sym typeface="Rockwell"/>
            </a:endParaRPr>
          </a:p>
        </p:txBody>
      </p:sp>
      <p:sp>
        <p:nvSpPr>
          <p:cNvPr id="445" name="Google Shape;445;p25"/>
          <p:cNvSpPr txBox="1">
            <a:spLocks noGrp="1"/>
          </p:cNvSpPr>
          <p:nvPr>
            <p:ph type="body" idx="1"/>
          </p:nvPr>
        </p:nvSpPr>
        <p:spPr>
          <a:xfrm>
            <a:off x="280087" y="1143000"/>
            <a:ext cx="8443289" cy="487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a:latin typeface="Rockwell"/>
                <a:ea typeface="Rockwell"/>
                <a:cs typeface="Rockwell"/>
                <a:sym typeface="Rockwell"/>
              </a:rPr>
              <a:t>The basic postulate of economics indicates that a higher minimum wage will reduce the employment of low-skill workers, especially teens and minorities.</a:t>
            </a: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Research indicates that each 10 percent increase in the minimum wage will reduce employment by between 1 and 2 percent.</a:t>
            </a:r>
            <a:br>
              <a:rPr lang="en-US" sz="2400">
                <a:latin typeface="Rockwell"/>
                <a:ea typeface="Rockwell"/>
                <a:cs typeface="Rockwell"/>
                <a:sym typeface="Rockwell"/>
              </a:rPr>
            </a:b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Because the wage increases are substantially larger than the reductions in employment, a higher minimum wage will nearly always increase the total earnings of low-skill workers.</a:t>
            </a:r>
            <a:br>
              <a:rPr lang="en-US" sz="2400">
                <a:latin typeface="Rockwell"/>
                <a:ea typeface="Rockwell"/>
                <a:cs typeface="Rockwell"/>
                <a:sym typeface="Rockwell"/>
              </a:rPr>
            </a:b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Proponents of minimum wages believe that the higher total earnings are worth the reductions in employment.</a:t>
            </a:r>
            <a:endParaRPr sz="2400">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446" name="Google Shape;446;p25"/>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6"/>
          <p:cNvSpPr txBox="1">
            <a:spLocks noGrp="1"/>
          </p:cNvSpPr>
          <p:nvPr>
            <p:ph type="title"/>
          </p:nvPr>
        </p:nvSpPr>
        <p:spPr>
          <a:xfrm>
            <a:off x="685800" y="484632"/>
            <a:ext cx="7772400" cy="7569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MINIMUM WAGE AND POVERTY</a:t>
            </a:r>
            <a:endParaRPr sz="3200">
              <a:latin typeface="Rockwell"/>
              <a:ea typeface="Rockwell"/>
              <a:cs typeface="Rockwell"/>
              <a:sym typeface="Rockwell"/>
            </a:endParaRPr>
          </a:p>
        </p:txBody>
      </p:sp>
      <p:sp>
        <p:nvSpPr>
          <p:cNvPr id="452" name="Google Shape;452;p26"/>
          <p:cNvSpPr txBox="1">
            <a:spLocks noGrp="1"/>
          </p:cNvSpPr>
          <p:nvPr>
            <p:ph type="body" idx="1"/>
          </p:nvPr>
        </p:nvSpPr>
        <p:spPr>
          <a:xfrm>
            <a:off x="685800" y="1241571"/>
            <a:ext cx="7772400" cy="49306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en-US" sz="2200">
                <a:latin typeface="Rockwell"/>
                <a:ea typeface="Rockwell"/>
                <a:cs typeface="Rockwell"/>
                <a:sym typeface="Rockwell"/>
              </a:rPr>
              <a:t>It appears that a higher minimum wage would reduce poverty, but this view is questionable.</a:t>
            </a:r>
            <a:endParaRPr/>
          </a:p>
          <a:p>
            <a:pPr marL="0" lvl="0" indent="0" algn="l" rtl="0">
              <a:lnSpc>
                <a:spcPct val="90000"/>
              </a:lnSpc>
              <a:spcBef>
                <a:spcPts val="0"/>
              </a:spcBef>
              <a:spcAft>
                <a:spcPts val="0"/>
              </a:spcAft>
              <a:buSzPts val="2200"/>
              <a:buNone/>
            </a:pPr>
            <a:endParaRPr sz="2200">
              <a:latin typeface="Rockwell"/>
              <a:ea typeface="Rockwell"/>
              <a:cs typeface="Rockwell"/>
              <a:sym typeface="Rockwell"/>
            </a:endParaRPr>
          </a:p>
          <a:p>
            <a:pPr marL="823913" lvl="1" indent="-490219" algn="l" rtl="0">
              <a:lnSpc>
                <a:spcPct val="90000"/>
              </a:lnSpc>
              <a:spcBef>
                <a:spcPts val="420"/>
              </a:spcBef>
              <a:spcAft>
                <a:spcPts val="0"/>
              </a:spcAft>
              <a:buSzPts val="2200"/>
              <a:buFont typeface="Rockwell"/>
              <a:buAutoNum type="arabicPeriod"/>
            </a:pPr>
            <a:r>
              <a:rPr lang="en-US" sz="2200">
                <a:latin typeface="Rockwell"/>
                <a:ea typeface="Rockwell"/>
                <a:cs typeface="Rockwell"/>
                <a:sym typeface="Rockwell"/>
              </a:rPr>
              <a:t>About 80 percent of minimum wage workers are members of households with incomes above the poverty level. Only one out of every seven is the primary earner for a family with one or more children.</a:t>
            </a:r>
            <a:endParaRPr sz="2200">
              <a:latin typeface="Rockwell"/>
              <a:ea typeface="Rockwell"/>
              <a:cs typeface="Rockwell"/>
              <a:sym typeface="Rockwell"/>
            </a:endParaRPr>
          </a:p>
          <a:p>
            <a:pPr marL="823913" lvl="1" indent="-490219" algn="l" rtl="0">
              <a:lnSpc>
                <a:spcPct val="90000"/>
              </a:lnSpc>
              <a:spcBef>
                <a:spcPts val="420"/>
              </a:spcBef>
              <a:spcAft>
                <a:spcPts val="0"/>
              </a:spcAft>
              <a:buSzPts val="2200"/>
              <a:buFont typeface="Rockwell"/>
              <a:buAutoNum type="arabicPeriod"/>
            </a:pPr>
            <a:r>
              <a:rPr lang="en-US" sz="2200">
                <a:latin typeface="Rockwell"/>
                <a:ea typeface="Rockwell"/>
                <a:cs typeface="Rockwell"/>
                <a:sym typeface="Rockwell"/>
              </a:rPr>
              <a:t>Secondary effects: the higher minimum wage will result in less hours worked, fewer training opportunities, a less convenient work schedule, and fewer fringe benefits.</a:t>
            </a:r>
            <a:endParaRPr sz="2200">
              <a:latin typeface="Rockwell"/>
              <a:ea typeface="Rockwell"/>
              <a:cs typeface="Rockwell"/>
              <a:sym typeface="Rockwell"/>
            </a:endParaRPr>
          </a:p>
          <a:p>
            <a:pPr marL="823913" lvl="1" indent="-490219" algn="l" rtl="0">
              <a:lnSpc>
                <a:spcPct val="90000"/>
              </a:lnSpc>
              <a:spcBef>
                <a:spcPts val="420"/>
              </a:spcBef>
              <a:spcAft>
                <a:spcPts val="0"/>
              </a:spcAft>
              <a:buSzPts val="2200"/>
              <a:buFont typeface="Rockwell"/>
              <a:buAutoNum type="arabicPeriod"/>
            </a:pPr>
            <a:r>
              <a:rPr lang="en-US" sz="2200">
                <a:latin typeface="Rockwell"/>
                <a:ea typeface="Rockwell"/>
                <a:cs typeface="Rockwell"/>
                <a:sym typeface="Rockwell"/>
              </a:rPr>
              <a:t>More than half of the poor families in the U.S. do not have anyone in the labor force, and therefore a higher minimum wage will not help them.</a:t>
            </a:r>
            <a:endParaRPr sz="2200">
              <a:latin typeface="Rockwell"/>
              <a:ea typeface="Rockwell"/>
              <a:cs typeface="Rockwell"/>
              <a:sym typeface="Rockwell"/>
            </a:endParaRPr>
          </a:p>
        </p:txBody>
      </p:sp>
      <p:sp>
        <p:nvSpPr>
          <p:cNvPr id="453" name="Google Shape;453;p26"/>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7"/>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OCCUPATIONAL LICENSING IN THE UNITED STATES</a:t>
            </a:r>
            <a:endParaRPr sz="3200">
              <a:latin typeface="Rockwell"/>
              <a:ea typeface="Rockwell"/>
              <a:cs typeface="Rockwell"/>
              <a:sym typeface="Rockwell"/>
            </a:endParaRPr>
          </a:p>
        </p:txBody>
      </p:sp>
      <p:sp>
        <p:nvSpPr>
          <p:cNvPr id="459" name="Google Shape;459;p27"/>
          <p:cNvSpPr txBox="1">
            <a:spLocks noGrp="1"/>
          </p:cNvSpPr>
          <p:nvPr>
            <p:ph type="body" idx="1"/>
          </p:nvPr>
        </p:nvSpPr>
        <p:spPr>
          <a:xfrm>
            <a:off x="457200" y="1600200"/>
            <a:ext cx="76725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200"/>
              <a:buChar char="▪"/>
            </a:pPr>
            <a:r>
              <a:rPr lang="en-US" sz="2200">
                <a:latin typeface="Rockwell"/>
                <a:ea typeface="Rockwell"/>
                <a:cs typeface="Rockwell"/>
                <a:sym typeface="Rockwell"/>
              </a:rPr>
              <a:t>Most occupational licensing occurs at the state level.</a:t>
            </a:r>
            <a:endParaRPr sz="2200">
              <a:latin typeface="Rockwell"/>
              <a:ea typeface="Rockwell"/>
              <a:cs typeface="Rockwell"/>
              <a:sym typeface="Rockwell"/>
            </a:endParaRPr>
          </a:p>
          <a:p>
            <a:pPr marL="182880" lvl="0" indent="-182880" algn="l" rtl="0">
              <a:lnSpc>
                <a:spcPct val="90000"/>
              </a:lnSpc>
              <a:spcBef>
                <a:spcPts val="600"/>
              </a:spcBef>
              <a:spcAft>
                <a:spcPts val="0"/>
              </a:spcAft>
              <a:buSzPts val="2200"/>
              <a:buChar char="▪"/>
            </a:pPr>
            <a:r>
              <a:rPr lang="en-US" sz="2200">
                <a:latin typeface="Rockwell"/>
                <a:ea typeface="Rockwell"/>
                <a:cs typeface="Rockwell"/>
                <a:sym typeface="Rockwell"/>
              </a:rPr>
              <a:t>To obtain a license, individuals must pay fees ranging from modest to exorbitant, take training courses for 6 to 12 months, and pass examinations. </a:t>
            </a:r>
            <a:endParaRPr sz="2200">
              <a:latin typeface="Rockwell"/>
              <a:ea typeface="Rockwell"/>
              <a:cs typeface="Rockwell"/>
              <a:sym typeface="Rockwell"/>
            </a:endParaRPr>
          </a:p>
          <a:p>
            <a:pPr marL="182880" lvl="0" indent="-182880" algn="l" rtl="0">
              <a:lnSpc>
                <a:spcPct val="90000"/>
              </a:lnSpc>
              <a:spcBef>
                <a:spcPts val="600"/>
              </a:spcBef>
              <a:spcAft>
                <a:spcPts val="0"/>
              </a:spcAft>
              <a:buSzPts val="2200"/>
              <a:buChar char="▪"/>
            </a:pPr>
            <a:r>
              <a:rPr lang="en-US" sz="2200">
                <a:latin typeface="Rockwell"/>
                <a:ea typeface="Rockwell"/>
                <a:cs typeface="Rockwell"/>
                <a:sym typeface="Rockwell"/>
              </a:rPr>
              <a:t>Licensing requirements have increased substantially in recent decades.</a:t>
            </a:r>
            <a:endParaRPr/>
          </a:p>
          <a:p>
            <a:pPr marL="457200" lvl="1" indent="-182880" algn="l" rtl="0">
              <a:lnSpc>
                <a:spcPct val="90000"/>
              </a:lnSpc>
              <a:spcBef>
                <a:spcPts val="600"/>
              </a:spcBef>
              <a:spcAft>
                <a:spcPts val="0"/>
              </a:spcAft>
              <a:buSzPts val="2200"/>
              <a:buChar char="▪"/>
            </a:pPr>
            <a:r>
              <a:rPr lang="en-US" sz="2000">
                <a:latin typeface="Rockwell"/>
                <a:ea typeface="Rockwell"/>
                <a:cs typeface="Rockwell"/>
                <a:sym typeface="Rockwell"/>
              </a:rPr>
              <a:t>In 1970, fewer than 15 percent of Americans worked in jobs that required a license. Today, the figure is nearly 30 percent, and it is continuing to grow.</a:t>
            </a:r>
            <a:endParaRPr/>
          </a:p>
          <a:p>
            <a:pPr marL="457200" lvl="1" indent="-182880" algn="l" rtl="0">
              <a:lnSpc>
                <a:spcPct val="90000"/>
              </a:lnSpc>
              <a:spcBef>
                <a:spcPts val="800"/>
              </a:spcBef>
              <a:spcAft>
                <a:spcPts val="0"/>
              </a:spcAft>
              <a:buSzPts val="2200"/>
              <a:buChar char="▪"/>
            </a:pPr>
            <a:r>
              <a:rPr lang="en-US" sz="2200">
                <a:latin typeface="Rockwell"/>
                <a:ea typeface="Rockwell"/>
                <a:cs typeface="Rockwell"/>
                <a:sym typeface="Rockwell"/>
              </a:rPr>
              <a:t>Today more than 1,100 occupations are licensed in at least one state, up from 800 in the 1980s.</a:t>
            </a:r>
            <a:endParaRPr sz="2200">
              <a:latin typeface="Rockwell"/>
              <a:ea typeface="Rockwell"/>
              <a:cs typeface="Rockwell"/>
              <a:sym typeface="Rockwell"/>
            </a:endParaRPr>
          </a:p>
          <a:p>
            <a:pPr marL="273050" lvl="0" indent="-166370" algn="l" rtl="0">
              <a:lnSpc>
                <a:spcPct val="90000"/>
              </a:lnSpc>
              <a:spcBef>
                <a:spcPts val="800"/>
              </a:spcBef>
              <a:spcAft>
                <a:spcPts val="0"/>
              </a:spcAft>
              <a:buSzPts val="1680"/>
              <a:buNone/>
            </a:pPr>
            <a:endParaRPr sz="2200">
              <a:latin typeface="Rockwell"/>
              <a:ea typeface="Rockwell"/>
              <a:cs typeface="Rockwell"/>
              <a:sym typeface="Rockwell"/>
            </a:endParaRPr>
          </a:p>
        </p:txBody>
      </p:sp>
      <p:sp>
        <p:nvSpPr>
          <p:cNvPr id="460" name="Google Shape;460;p27"/>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8"/>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OCCUPATIONAL LICENSING IN THE UNITED STATES CONTINUED…</a:t>
            </a:r>
            <a:endParaRPr sz="3200">
              <a:latin typeface="Rockwell"/>
              <a:ea typeface="Rockwell"/>
              <a:cs typeface="Rockwell"/>
              <a:sym typeface="Rockwell"/>
            </a:endParaRPr>
          </a:p>
        </p:txBody>
      </p:sp>
      <p:sp>
        <p:nvSpPr>
          <p:cNvPr id="466" name="Google Shape;466;p28"/>
          <p:cNvSpPr txBox="1">
            <a:spLocks noGrp="1"/>
          </p:cNvSpPr>
          <p:nvPr>
            <p:ph type="body" idx="1"/>
          </p:nvPr>
        </p:nvSpPr>
        <p:spPr>
          <a:xfrm>
            <a:off x="457200" y="1600200"/>
            <a:ext cx="77367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a:t>Occupational licensing requirements prohibit individuals from pursuing desired careers.</a:t>
            </a:r>
            <a:br>
              <a:rPr lang="en-US"/>
            </a:br>
            <a:endParaRPr/>
          </a:p>
          <a:p>
            <a:pPr marL="182880" lvl="0" indent="-182880" algn="l" rtl="0">
              <a:lnSpc>
                <a:spcPct val="90000"/>
              </a:lnSpc>
              <a:spcBef>
                <a:spcPts val="600"/>
              </a:spcBef>
              <a:spcAft>
                <a:spcPts val="0"/>
              </a:spcAft>
              <a:buSzPts val="1680"/>
              <a:buChar char="▪"/>
            </a:pPr>
            <a:r>
              <a:rPr lang="en-US"/>
              <a:t>Licensing reduces supply and drives up the price of the goods and services provided by the licensed practitioners.</a:t>
            </a:r>
            <a:br>
              <a:rPr lang="en-US"/>
            </a:br>
            <a:endParaRPr/>
          </a:p>
          <a:p>
            <a:pPr marL="182880" lvl="0" indent="-182880" algn="l" rtl="0">
              <a:lnSpc>
                <a:spcPct val="90000"/>
              </a:lnSpc>
              <a:spcBef>
                <a:spcPts val="600"/>
              </a:spcBef>
              <a:spcAft>
                <a:spcPts val="0"/>
              </a:spcAft>
              <a:buSzPts val="1680"/>
              <a:buChar char="▪"/>
            </a:pPr>
            <a:r>
              <a:rPr lang="en-US"/>
              <a:t>Those currently in the occupation gain at the expense of consumers and unlicensed potential producers.</a:t>
            </a:r>
            <a:br>
              <a:rPr lang="en-US"/>
            </a:br>
            <a:endParaRPr/>
          </a:p>
          <a:p>
            <a:pPr marL="182880" lvl="0" indent="-182880" algn="l" rtl="0">
              <a:lnSpc>
                <a:spcPct val="90000"/>
              </a:lnSpc>
              <a:spcBef>
                <a:spcPts val="600"/>
              </a:spcBef>
              <a:spcAft>
                <a:spcPts val="0"/>
              </a:spcAft>
              <a:buSzPts val="1680"/>
              <a:buChar char="▪"/>
            </a:pPr>
            <a:r>
              <a:rPr lang="en-US"/>
              <a:t>The employment opportunities of the unlicensed producers are diminished and potential gains from trade lost.</a:t>
            </a:r>
            <a:endParaRPr/>
          </a:p>
        </p:txBody>
      </p:sp>
      <p:sp>
        <p:nvSpPr>
          <p:cNvPr id="467" name="Google Shape;467;p28"/>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9"/>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REGULATIONS AND ECONOMIC PROGRESS</a:t>
            </a:r>
            <a:endParaRPr sz="3200">
              <a:latin typeface="Rockwell"/>
              <a:ea typeface="Rockwell"/>
              <a:cs typeface="Rockwell"/>
              <a:sym typeface="Rockwell"/>
            </a:endParaRPr>
          </a:p>
        </p:txBody>
      </p:sp>
      <p:sp>
        <p:nvSpPr>
          <p:cNvPr id="473" name="Google Shape;473;p29"/>
          <p:cNvSpPr txBox="1">
            <a:spLocks noGrp="1"/>
          </p:cNvSpPr>
          <p:nvPr>
            <p:ph type="body" idx="1"/>
          </p:nvPr>
        </p:nvSpPr>
        <p:spPr>
          <a:xfrm>
            <a:off x="457200" y="1600200"/>
            <a:ext cx="77487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a:latin typeface="Rockwell"/>
                <a:ea typeface="Rockwell"/>
                <a:cs typeface="Rockwell"/>
                <a:sym typeface="Rockwell"/>
              </a:rPr>
              <a:t>Regulations often appear to be an easy way to solve problems. But, regulatory policies often reduce gains from trade, production and the competitiveness of markets.</a:t>
            </a:r>
            <a:endParaRPr>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a:latin typeface="Rockwell"/>
                <a:ea typeface="Rockwell"/>
                <a:cs typeface="Rockwell"/>
                <a:sym typeface="Rockwell"/>
              </a:rPr>
              <a:t>Regulatory policies that impose roadblocks against trade and entry into markets will almost always be counterproductive.</a:t>
            </a:r>
            <a:endParaRPr>
              <a:latin typeface="Rockwell"/>
              <a:ea typeface="Rockwell"/>
              <a:cs typeface="Rockwell"/>
              <a:sym typeface="Rockwell"/>
            </a:endParaRPr>
          </a:p>
        </p:txBody>
      </p:sp>
      <p:sp>
        <p:nvSpPr>
          <p:cNvPr id="474" name="Google Shape;474;p29"/>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8"/>
        <p:cNvGrpSpPr/>
        <p:nvPr/>
      </p:nvGrpSpPr>
      <p:grpSpPr>
        <a:xfrm>
          <a:off x="0" y="0"/>
          <a:ext cx="0" cy="0"/>
          <a:chOff x="0" y="0"/>
          <a:chExt cx="0" cy="0"/>
        </a:xfrm>
      </p:grpSpPr>
      <p:sp>
        <p:nvSpPr>
          <p:cNvPr id="479" name="Google Shape;479;p30"/>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480" name="Google Shape;480;p30"/>
          <p:cNvSpPr/>
          <p:nvPr/>
        </p:nvSpPr>
        <p:spPr>
          <a:xfrm>
            <a:off x="0" y="0"/>
            <a:ext cx="107899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Rockwell"/>
              <a:ea typeface="Rockwell"/>
              <a:cs typeface="Rockwell"/>
              <a:sym typeface="Rockwell"/>
            </a:endParaRPr>
          </a:p>
        </p:txBody>
      </p:sp>
      <p:sp>
        <p:nvSpPr>
          <p:cNvPr id="481" name="Google Shape;481;p30"/>
          <p:cNvSpPr/>
          <p:nvPr/>
        </p:nvSpPr>
        <p:spPr>
          <a:xfrm>
            <a:off x="1078992" y="0"/>
            <a:ext cx="3490332" cy="6858000"/>
          </a:xfrm>
          <a:prstGeom prst="rect">
            <a:avLst/>
          </a:prstGeom>
          <a:solidFill>
            <a:srgbClr val="4E4A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Rockwell"/>
              <a:ea typeface="Rockwell"/>
              <a:cs typeface="Rockwell"/>
              <a:sym typeface="Rockwell"/>
            </a:endParaRPr>
          </a:p>
        </p:txBody>
      </p:sp>
      <p:sp>
        <p:nvSpPr>
          <p:cNvPr id="482" name="Google Shape;482;p30"/>
          <p:cNvSpPr txBox="1">
            <a:spLocks noGrp="1"/>
          </p:cNvSpPr>
          <p:nvPr>
            <p:ph type="title"/>
          </p:nvPr>
        </p:nvSpPr>
        <p:spPr>
          <a:xfrm>
            <a:off x="1460754" y="1060704"/>
            <a:ext cx="2722626" cy="4736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Rockwell"/>
              <a:buNone/>
            </a:pPr>
            <a:r>
              <a:rPr lang="en-US" sz="2200" b="1">
                <a:solidFill>
                  <a:schemeClr val="lt1"/>
                </a:solidFill>
                <a:latin typeface="Rockwell"/>
                <a:ea typeface="Rockwell"/>
                <a:cs typeface="Rockwell"/>
                <a:sym typeface="Rockwell"/>
              </a:rPr>
              <a:t>CSE 2.4</a:t>
            </a:r>
            <a:br>
              <a:rPr lang="en-US" sz="2200" b="1">
                <a:solidFill>
                  <a:schemeClr val="lt1"/>
                </a:solidFill>
                <a:latin typeface="Rockwell"/>
                <a:ea typeface="Rockwell"/>
                <a:cs typeface="Rockwell"/>
                <a:sym typeface="Rockwell"/>
              </a:rPr>
            </a:br>
            <a:r>
              <a:rPr lang="en-US" sz="2200">
                <a:solidFill>
                  <a:schemeClr val="lt1"/>
                </a:solidFill>
                <a:latin typeface="Rockwell"/>
                <a:ea typeface="Rockwell"/>
                <a:cs typeface="Rockwell"/>
                <a:sym typeface="Rockwell"/>
              </a:rPr>
              <a:t>AN EFFICIENT CAPITAL MARKET: TO REALIZE ITS POTENTIAL, A NATION MUST HAVE A MECHANISM THAT CHANNELS CAPITAL INTO WEALTH-CREATING PROJECTS.</a:t>
            </a:r>
            <a:endParaRPr/>
          </a:p>
        </p:txBody>
      </p:sp>
      <p:sp>
        <p:nvSpPr>
          <p:cNvPr id="483" name="Google Shape;483;p30"/>
          <p:cNvSpPr txBox="1">
            <a:spLocks noGrp="1"/>
          </p:cNvSpPr>
          <p:nvPr>
            <p:ph type="body" idx="1"/>
          </p:nvPr>
        </p:nvSpPr>
        <p:spPr>
          <a:xfrm>
            <a:off x="4911213" y="1060704"/>
            <a:ext cx="3819832" cy="4736592"/>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2300"/>
              <a:buChar char="▪"/>
            </a:pPr>
            <a:r>
              <a:rPr lang="en-US" sz="1600">
                <a:latin typeface="Cambria"/>
                <a:ea typeface="Cambria"/>
                <a:cs typeface="Cambria"/>
                <a:sym typeface="Cambria"/>
              </a:rPr>
              <a:t>If a country is going to grow and prosper, a mechanism is needed to channel savings into productive investments. </a:t>
            </a:r>
            <a:endParaRPr/>
          </a:p>
          <a:p>
            <a:pPr marL="182880" lvl="0" indent="-36829" algn="l" rtl="0">
              <a:lnSpc>
                <a:spcPct val="90000"/>
              </a:lnSpc>
              <a:spcBef>
                <a:spcPts val="0"/>
              </a:spcBef>
              <a:spcAft>
                <a:spcPts val="0"/>
              </a:spcAft>
              <a:buSzPts val="2300"/>
              <a:buNone/>
            </a:pPr>
            <a:endParaRPr sz="1600">
              <a:latin typeface="Cambria"/>
              <a:ea typeface="Cambria"/>
              <a:cs typeface="Cambria"/>
              <a:sym typeface="Cambria"/>
            </a:endParaRPr>
          </a:p>
          <a:p>
            <a:pPr marL="182880" lvl="0" indent="-182880" algn="l" rtl="0">
              <a:lnSpc>
                <a:spcPct val="90000"/>
              </a:lnSpc>
              <a:spcBef>
                <a:spcPts val="600"/>
              </a:spcBef>
              <a:spcAft>
                <a:spcPts val="0"/>
              </a:spcAft>
              <a:buSzPts val="2300"/>
              <a:buChar char="▪"/>
            </a:pPr>
            <a:r>
              <a:rPr lang="en-US" sz="1600">
                <a:latin typeface="Cambria"/>
                <a:ea typeface="Cambria"/>
                <a:cs typeface="Cambria"/>
                <a:sym typeface="Cambria"/>
              </a:rPr>
              <a:t>Capital markets perform this function.</a:t>
            </a:r>
            <a:endParaRPr/>
          </a:p>
          <a:p>
            <a:pPr marL="182880" lvl="0" indent="-36829" algn="l" rtl="0">
              <a:lnSpc>
                <a:spcPct val="90000"/>
              </a:lnSpc>
              <a:spcBef>
                <a:spcPts val="600"/>
              </a:spcBef>
              <a:spcAft>
                <a:spcPts val="0"/>
              </a:spcAft>
              <a:buSzPts val="2300"/>
              <a:buNone/>
            </a:pPr>
            <a:endParaRPr sz="1600">
              <a:latin typeface="Cambria"/>
              <a:ea typeface="Cambria"/>
              <a:cs typeface="Cambria"/>
              <a:sym typeface="Cambria"/>
            </a:endParaRPr>
          </a:p>
          <a:p>
            <a:pPr marL="182880" lvl="0" indent="-182880" algn="l" rtl="0">
              <a:lnSpc>
                <a:spcPct val="90000"/>
              </a:lnSpc>
              <a:spcBef>
                <a:spcPts val="600"/>
              </a:spcBef>
              <a:spcAft>
                <a:spcPts val="0"/>
              </a:spcAft>
              <a:buSzPts val="2300"/>
              <a:buChar char="▪"/>
            </a:pPr>
            <a:r>
              <a:rPr lang="en-US" sz="1600">
                <a:latin typeface="Cambria"/>
                <a:ea typeface="Cambria"/>
                <a:cs typeface="Cambria"/>
                <a:sym typeface="Cambria"/>
              </a:rPr>
              <a:t> They:</a:t>
            </a:r>
            <a:endParaRPr/>
          </a:p>
          <a:p>
            <a:pPr marL="670244" lvl="1" indent="-342900" algn="l" rtl="0">
              <a:lnSpc>
                <a:spcPct val="90000"/>
              </a:lnSpc>
              <a:spcBef>
                <a:spcPts val="420"/>
              </a:spcBef>
              <a:spcAft>
                <a:spcPts val="0"/>
              </a:spcAft>
              <a:buSzPts val="2300"/>
              <a:buChar char="▪"/>
            </a:pPr>
            <a:r>
              <a:rPr lang="en-US" sz="1600">
                <a:latin typeface="Cambria"/>
                <a:ea typeface="Cambria"/>
                <a:cs typeface="Cambria"/>
                <a:sym typeface="Cambria"/>
              </a:rPr>
              <a:t>attract savings and channel it into investments expected to generate wealth.</a:t>
            </a:r>
            <a:endParaRPr/>
          </a:p>
          <a:p>
            <a:pPr marL="670244" lvl="1" indent="-342900" algn="l" rtl="0">
              <a:lnSpc>
                <a:spcPct val="90000"/>
              </a:lnSpc>
              <a:spcBef>
                <a:spcPts val="420"/>
              </a:spcBef>
              <a:spcAft>
                <a:spcPts val="0"/>
              </a:spcAft>
              <a:buSzPts val="2300"/>
              <a:buChar char="▪"/>
            </a:pPr>
            <a:r>
              <a:rPr lang="en-US" sz="1600">
                <a:latin typeface="Cambria"/>
                <a:ea typeface="Cambria"/>
                <a:cs typeface="Cambria"/>
                <a:sym typeface="Cambria"/>
              </a:rPr>
              <a:t>bring millions of buyers and sellers in various types of markets together.</a:t>
            </a:r>
            <a:endParaRPr/>
          </a:p>
          <a:p>
            <a:pPr marL="0" lvl="0" indent="0" algn="l" rtl="0">
              <a:lnSpc>
                <a:spcPct val="90000"/>
              </a:lnSpc>
              <a:spcBef>
                <a:spcPts val="600"/>
              </a:spcBef>
              <a:spcAft>
                <a:spcPts val="0"/>
              </a:spcAft>
              <a:buSzPts val="1680"/>
              <a:buNone/>
            </a:pPr>
            <a:endParaRPr sz="1600">
              <a:latin typeface="Rockwell"/>
              <a:ea typeface="Rockwell"/>
              <a:cs typeface="Rockwell"/>
              <a:sym typeface="Rockwell"/>
            </a:endParaRPr>
          </a:p>
        </p:txBody>
      </p:sp>
      <p:sp>
        <p:nvSpPr>
          <p:cNvPr id="484" name="Google Shape;484;p30"/>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600"/>
              </a:spcAft>
              <a:buClr>
                <a:schemeClr val="dk2"/>
              </a:buClr>
              <a:buSzPts val="1100"/>
              <a:buFont typeface="Rockwell"/>
              <a:buNone/>
            </a:pPr>
            <a:fld id="{00000000-1234-1234-1234-123412341234}" type="slidenum">
              <a:rPr lang="en-US">
                <a:solidFill>
                  <a:schemeClr val="dk2"/>
                </a:solidFill>
              </a:rPr>
              <a:t>35</a:t>
            </a:fld>
            <a:endParaRPr>
              <a:solidFill>
                <a:schemeClr val="dk2"/>
              </a:solidFill>
            </a:endParaRPr>
          </a:p>
        </p:txBody>
      </p:sp>
      <p:sp>
        <p:nvSpPr>
          <p:cNvPr id="485" name="Google Shape;485;p30"/>
          <p:cNvSpPr/>
          <p:nvPr/>
        </p:nvSpPr>
        <p:spPr>
          <a:xfrm>
            <a:off x="8573188" y="6258874"/>
            <a:ext cx="299110" cy="398815"/>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1"/>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CAPITAL INVESTMENT AND ITS ROLE IN GROWTH</a:t>
            </a:r>
            <a:endParaRPr sz="3200">
              <a:latin typeface="Rockwell"/>
              <a:ea typeface="Rockwell"/>
              <a:cs typeface="Rockwell"/>
              <a:sym typeface="Rockwell"/>
            </a:endParaRPr>
          </a:p>
        </p:txBody>
      </p:sp>
      <p:sp>
        <p:nvSpPr>
          <p:cNvPr id="491" name="Google Shape;491;p31"/>
          <p:cNvSpPr txBox="1">
            <a:spLocks noGrp="1"/>
          </p:cNvSpPr>
          <p:nvPr>
            <p:ph type="body" idx="1"/>
          </p:nvPr>
        </p:nvSpPr>
        <p:spPr>
          <a:xfrm>
            <a:off x="457200" y="1600200"/>
            <a:ext cx="7724700" cy="48735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sz="3200">
                <a:latin typeface="Rockwell"/>
                <a:ea typeface="Rockwell"/>
                <a:cs typeface="Rockwell"/>
                <a:sym typeface="Rockwell"/>
              </a:rPr>
              <a:t>Capital goods are assets that will help us produce more consumption goods in the future.</a:t>
            </a:r>
            <a:endParaRPr sz="3200">
              <a:latin typeface="Rockwell"/>
              <a:ea typeface="Rockwell"/>
              <a:cs typeface="Rockwell"/>
              <a:sym typeface="Rockwell"/>
            </a:endParaRPr>
          </a:p>
          <a:p>
            <a:pPr marL="945834" lvl="1" indent="-335280" algn="l" rtl="0">
              <a:lnSpc>
                <a:spcPct val="90000"/>
              </a:lnSpc>
              <a:spcBef>
                <a:spcPts val="480"/>
              </a:spcBef>
              <a:spcAft>
                <a:spcPts val="0"/>
              </a:spcAft>
              <a:buSzPts val="1920"/>
              <a:buNone/>
            </a:pPr>
            <a:endParaRPr sz="3200">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sz="3200">
                <a:latin typeface="Rockwell"/>
                <a:ea typeface="Rockwell"/>
                <a:cs typeface="Rockwell"/>
                <a:sym typeface="Rockwell"/>
              </a:rPr>
              <a:t>Investment requires the sacrifice of current consumption to expand future output and consumption.</a:t>
            </a:r>
            <a:endParaRPr sz="3200">
              <a:latin typeface="Rockwell"/>
              <a:ea typeface="Rockwell"/>
              <a:cs typeface="Rockwell"/>
              <a:sym typeface="Rockwell"/>
            </a:endParaRPr>
          </a:p>
          <a:p>
            <a:pPr marL="0" lvl="0" indent="0" algn="l" rtl="0">
              <a:lnSpc>
                <a:spcPct val="90000"/>
              </a:lnSpc>
              <a:spcBef>
                <a:spcPts val="600"/>
              </a:spcBef>
              <a:spcAft>
                <a:spcPts val="0"/>
              </a:spcAft>
              <a:buSzPts val="1680"/>
              <a:buNone/>
            </a:pPr>
            <a:endParaRPr>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492" name="Google Shape;492;p31"/>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2"/>
          <p:cNvSpPr txBox="1">
            <a:spLocks noGrp="1"/>
          </p:cNvSpPr>
          <p:nvPr>
            <p:ph type="title"/>
          </p:nvPr>
        </p:nvSpPr>
        <p:spPr>
          <a:xfrm>
            <a:off x="685800" y="484632"/>
            <a:ext cx="7772400" cy="91632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SOUND INSTITUTIONS MATTER.</a:t>
            </a:r>
            <a:endParaRPr sz="3200">
              <a:latin typeface="Rockwell"/>
              <a:ea typeface="Rockwell"/>
              <a:cs typeface="Rockwell"/>
              <a:sym typeface="Rockwell"/>
            </a:endParaRPr>
          </a:p>
        </p:txBody>
      </p:sp>
      <p:sp>
        <p:nvSpPr>
          <p:cNvPr id="498" name="Google Shape;498;p32"/>
          <p:cNvSpPr txBox="1">
            <a:spLocks noGrp="1"/>
          </p:cNvSpPr>
          <p:nvPr>
            <p:ph type="body" idx="1"/>
          </p:nvPr>
        </p:nvSpPr>
        <p:spPr>
          <a:xfrm>
            <a:off x="457200" y="1778466"/>
            <a:ext cx="7736700" cy="4695234"/>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a:latin typeface="Cambria"/>
                <a:ea typeface="Cambria"/>
                <a:cs typeface="Cambria"/>
                <a:sym typeface="Cambria"/>
              </a:rPr>
              <a:t>Sound institutions protect the rights of the buyers and sellers and enforce the rules and regulations against fraud and misrepresentation.</a:t>
            </a:r>
            <a:endParaRPr/>
          </a:p>
          <a:p>
            <a:pPr marL="0" lvl="0" indent="0" algn="l" rtl="0">
              <a:lnSpc>
                <a:spcPct val="90000"/>
              </a:lnSpc>
              <a:spcBef>
                <a:spcPts val="0"/>
              </a:spcBef>
              <a:spcAft>
                <a:spcPts val="0"/>
              </a:spcAft>
              <a:buSzPts val="2400"/>
              <a:buNone/>
            </a:pPr>
            <a:endParaRPr>
              <a:latin typeface="Cambria"/>
              <a:ea typeface="Cambria"/>
              <a:cs typeface="Cambria"/>
              <a:sym typeface="Cambria"/>
            </a:endParaRPr>
          </a:p>
          <a:p>
            <a:pPr marL="182880" lvl="0" indent="-182880" algn="l" rtl="0">
              <a:lnSpc>
                <a:spcPct val="90000"/>
              </a:lnSpc>
              <a:spcBef>
                <a:spcPts val="600"/>
              </a:spcBef>
              <a:spcAft>
                <a:spcPts val="0"/>
              </a:spcAft>
              <a:buSzPts val="2400"/>
              <a:buChar char="▪"/>
            </a:pPr>
            <a:r>
              <a:rPr lang="en-US">
                <a:latin typeface="Cambria"/>
                <a:ea typeface="Cambria"/>
                <a:cs typeface="Cambria"/>
                <a:sym typeface="Cambria"/>
              </a:rPr>
              <a:t>Capital markets, broadly defined, include both personal and business loans.</a:t>
            </a:r>
            <a:endParaRPr/>
          </a:p>
          <a:p>
            <a:pPr marL="0" lvl="0" indent="0" algn="l" rtl="0">
              <a:lnSpc>
                <a:spcPct val="90000"/>
              </a:lnSpc>
              <a:spcBef>
                <a:spcPts val="600"/>
              </a:spcBef>
              <a:spcAft>
                <a:spcPts val="0"/>
              </a:spcAft>
              <a:buSzPts val="2400"/>
              <a:buNone/>
            </a:pPr>
            <a:endParaRPr>
              <a:latin typeface="Cambria"/>
              <a:ea typeface="Cambria"/>
              <a:cs typeface="Cambria"/>
              <a:sym typeface="Cambria"/>
            </a:endParaRPr>
          </a:p>
          <a:p>
            <a:pPr marL="182880" lvl="0" indent="-182880" algn="l" rtl="0">
              <a:lnSpc>
                <a:spcPct val="90000"/>
              </a:lnSpc>
              <a:spcBef>
                <a:spcPts val="600"/>
              </a:spcBef>
              <a:spcAft>
                <a:spcPts val="0"/>
              </a:spcAft>
              <a:buSzPts val="2400"/>
              <a:buChar char="▪"/>
            </a:pPr>
            <a:r>
              <a:rPr lang="en-US">
                <a:latin typeface="Cambria"/>
                <a:ea typeface="Cambria"/>
                <a:cs typeface="Cambria"/>
                <a:sym typeface="Cambria"/>
              </a:rPr>
              <a:t>Banks, credit unions and investment firms are part of the capital market. They bring the buyers and sellers of capital together as savers, borrowers and investors.</a:t>
            </a:r>
            <a:endParaRPr>
              <a:latin typeface="Cambria"/>
              <a:ea typeface="Cambria"/>
              <a:cs typeface="Cambria"/>
              <a:sym typeface="Cambria"/>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499" name="Google Shape;499;p32"/>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3"/>
          <p:cNvSpPr txBox="1">
            <a:spLocks noGrp="1"/>
          </p:cNvSpPr>
          <p:nvPr>
            <p:ph type="title"/>
          </p:nvPr>
        </p:nvSpPr>
        <p:spPr>
          <a:xfrm>
            <a:off x="226600" y="274650"/>
            <a:ext cx="8512800" cy="822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INVESTMENTS: </a:t>
            </a:r>
            <a:br>
              <a:rPr lang="en-US" sz="3200">
                <a:latin typeface="Rockwell"/>
                <a:ea typeface="Rockwell"/>
                <a:cs typeface="Rockwell"/>
                <a:sym typeface="Rockwell"/>
              </a:rPr>
            </a:br>
            <a:r>
              <a:rPr lang="en-US" sz="3200">
                <a:latin typeface="Rockwell"/>
                <a:ea typeface="Rockwell"/>
                <a:cs typeface="Rockwell"/>
                <a:sym typeface="Rockwell"/>
              </a:rPr>
              <a:t>PRODUCTIVE AND UNPRODUCTIVE</a:t>
            </a:r>
            <a:endParaRPr sz="3200">
              <a:latin typeface="Rockwell"/>
              <a:ea typeface="Rockwell"/>
              <a:cs typeface="Rockwell"/>
              <a:sym typeface="Rockwell"/>
            </a:endParaRPr>
          </a:p>
        </p:txBody>
      </p:sp>
      <p:sp>
        <p:nvSpPr>
          <p:cNvPr id="505" name="Google Shape;505;p33"/>
          <p:cNvSpPr txBox="1">
            <a:spLocks noGrp="1"/>
          </p:cNvSpPr>
          <p:nvPr>
            <p:ph type="body" idx="1"/>
          </p:nvPr>
        </p:nvSpPr>
        <p:spPr>
          <a:xfrm>
            <a:off x="457200" y="1600200"/>
            <a:ext cx="7736700" cy="48735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a:t>Productive investments will yield returns sufficient to cover all costs, including borrowing and the opportunity cost of funds invested.</a:t>
            </a:r>
            <a:endParaRPr/>
          </a:p>
          <a:p>
            <a:pPr marL="449580" lvl="0" indent="-236220" algn="l" rtl="0">
              <a:lnSpc>
                <a:spcPct val="90000"/>
              </a:lnSpc>
              <a:spcBef>
                <a:spcPts val="600"/>
              </a:spcBef>
              <a:spcAft>
                <a:spcPts val="0"/>
              </a:spcAft>
              <a:buSzPts val="1680"/>
              <a:buNone/>
            </a:pPr>
            <a:endParaRPr/>
          </a:p>
          <a:p>
            <a:pPr marL="182880" lvl="0" indent="-182880" algn="l" rtl="0">
              <a:lnSpc>
                <a:spcPct val="90000"/>
              </a:lnSpc>
              <a:spcBef>
                <a:spcPts val="600"/>
              </a:spcBef>
              <a:spcAft>
                <a:spcPts val="0"/>
              </a:spcAft>
              <a:buSzPts val="1680"/>
              <a:buChar char="▪"/>
            </a:pPr>
            <a:r>
              <a:rPr lang="en-US"/>
              <a:t>Not all investment projects are productive. Investment involves risk. Unprofitable and unproductive investments will occur in a world of uncertainty.</a:t>
            </a:r>
            <a:endParaRPr/>
          </a:p>
          <a:p>
            <a:pPr marL="449580" lvl="0" indent="-236220" algn="l" rtl="0">
              <a:lnSpc>
                <a:spcPct val="90000"/>
              </a:lnSpc>
              <a:spcBef>
                <a:spcPts val="600"/>
              </a:spcBef>
              <a:spcAft>
                <a:spcPts val="0"/>
              </a:spcAft>
              <a:buSzPts val="1680"/>
              <a:buNone/>
            </a:pPr>
            <a:endParaRPr/>
          </a:p>
          <a:p>
            <a:pPr marL="182880" lvl="0" indent="-182880" algn="l" rtl="0">
              <a:lnSpc>
                <a:spcPct val="90000"/>
              </a:lnSpc>
              <a:spcBef>
                <a:spcPts val="600"/>
              </a:spcBef>
              <a:spcAft>
                <a:spcPts val="0"/>
              </a:spcAft>
              <a:buSzPts val="1680"/>
              <a:buChar char="▪"/>
            </a:pPr>
            <a:r>
              <a:rPr lang="en-US"/>
              <a:t>Failures play an important role. Losses will lead to business failure and bring unproductive investments to a halt.</a:t>
            </a:r>
            <a:endParaRPr/>
          </a:p>
        </p:txBody>
      </p:sp>
      <p:sp>
        <p:nvSpPr>
          <p:cNvPr id="506" name="Google Shape;506;p33"/>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4"/>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INVESTMENTS: PRODUCTIVE AND UNPRODUCTIVE CONTINUED…</a:t>
            </a:r>
            <a:endParaRPr sz="3200">
              <a:latin typeface="Rockwell"/>
              <a:ea typeface="Rockwell"/>
              <a:cs typeface="Rockwell"/>
              <a:sym typeface="Rockwell"/>
            </a:endParaRPr>
          </a:p>
        </p:txBody>
      </p:sp>
      <p:sp>
        <p:nvSpPr>
          <p:cNvPr id="512" name="Google Shape;512;p34"/>
          <p:cNvSpPr txBox="1">
            <a:spLocks noGrp="1"/>
          </p:cNvSpPr>
          <p:nvPr>
            <p:ph type="body" idx="1"/>
          </p:nvPr>
        </p:nvSpPr>
        <p:spPr>
          <a:xfrm>
            <a:off x="457200" y="1600200"/>
            <a:ext cx="7672500" cy="48735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a:t>Market forces hold investors accountable for their mistakes. This provides them with a strong incentive to search for and undertake productive projects and avoid ones that are unproductive.</a:t>
            </a:r>
            <a:br>
              <a:rPr lang="en-US"/>
            </a:br>
            <a:endParaRPr/>
          </a:p>
          <a:p>
            <a:pPr marL="182880" lvl="0" indent="-182880" algn="l" rtl="0">
              <a:lnSpc>
                <a:spcPct val="90000"/>
              </a:lnSpc>
              <a:spcBef>
                <a:spcPts val="600"/>
              </a:spcBef>
              <a:spcAft>
                <a:spcPts val="0"/>
              </a:spcAft>
              <a:buSzPts val="1680"/>
              <a:buChar char="▪"/>
            </a:pPr>
            <a:r>
              <a:rPr lang="en-US"/>
              <a:t>Technology and innovation are also important sources of growth. In a world of uncertainty, mistaken investments are a necessary price that must be paid for fruitful innovations in new technologies and products. If we are going to get the most out of our resources, it must be easy to try out innovative new ideas, but difficult to continue with them if they are counter productive.</a:t>
            </a:r>
            <a:endParaRPr/>
          </a:p>
        </p:txBody>
      </p:sp>
      <p:sp>
        <p:nvSpPr>
          <p:cNvPr id="513" name="Google Shape;513;p3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9"/>
          <p:cNvSpPr txBox="1">
            <a:spLocks noGrp="1"/>
          </p:cNvSpPr>
          <p:nvPr>
            <p:ph type="title"/>
          </p:nvPr>
        </p:nvSpPr>
        <p:spPr>
          <a:xfrm>
            <a:off x="184559" y="220090"/>
            <a:ext cx="8778848" cy="1143000"/>
          </a:xfrm>
          <a:prstGeom prst="rect">
            <a:avLst/>
          </a:prstGeom>
          <a:solidFill>
            <a:srgbClr val="9E361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5: LEGAL SYSTEM AND THE  COMPETITIVE PROCESS</a:t>
            </a:r>
            <a:endParaRPr sz="3200">
              <a:latin typeface="Rockwell"/>
              <a:ea typeface="Rockwell"/>
              <a:cs typeface="Rockwell"/>
              <a:sym typeface="Rockwell"/>
            </a:endParaRPr>
          </a:p>
        </p:txBody>
      </p:sp>
      <p:sp>
        <p:nvSpPr>
          <p:cNvPr id="138" name="Google Shape;138;p89"/>
          <p:cNvSpPr txBox="1">
            <a:spLocks noGrp="1"/>
          </p:cNvSpPr>
          <p:nvPr>
            <p:ph type="body" idx="1"/>
          </p:nvPr>
        </p:nvSpPr>
        <p:spPr>
          <a:xfrm>
            <a:off x="276837" y="1971565"/>
            <a:ext cx="8514825" cy="42159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SzPts val="1700"/>
              <a:buNone/>
            </a:pPr>
            <a:r>
              <a:rPr lang="en-US" b="1">
                <a:latin typeface="Rockwell"/>
                <a:ea typeface="Rockwell"/>
                <a:cs typeface="Rockwell"/>
                <a:sym typeface="Rockwell"/>
              </a:rPr>
              <a:t>CSE KEY CONCEPTS</a:t>
            </a:r>
            <a:endParaRPr/>
          </a:p>
          <a:p>
            <a:pPr marL="0" lvl="0" indent="0" algn="l" rtl="0">
              <a:lnSpc>
                <a:spcPct val="90000"/>
              </a:lnSpc>
              <a:spcBef>
                <a:spcPts val="1200"/>
              </a:spcBef>
              <a:spcAft>
                <a:spcPts val="0"/>
              </a:spcAft>
              <a:buSzPts val="1530"/>
              <a:buNone/>
            </a:pPr>
            <a:r>
              <a:rPr lang="en-US" sz="1800">
                <a:solidFill>
                  <a:srgbClr val="000000"/>
                </a:solidFill>
                <a:latin typeface="Cambria"/>
                <a:ea typeface="Cambria"/>
                <a:cs typeface="Cambria"/>
                <a:sym typeface="Cambria"/>
              </a:rPr>
              <a:t>Legal system and private ownership; Private property and incentives; and Competitive process; Economic growth: record and importance</a:t>
            </a:r>
            <a:endParaRPr b="1">
              <a:latin typeface="Rockwell"/>
              <a:ea typeface="Rockwell"/>
              <a:cs typeface="Rockwell"/>
              <a:sym typeface="Rockwell"/>
            </a:endParaRPr>
          </a:p>
          <a:p>
            <a:pPr marL="0" lvl="0" indent="0" algn="l" rtl="0">
              <a:lnSpc>
                <a:spcPct val="90000"/>
              </a:lnSpc>
              <a:spcBef>
                <a:spcPts val="1200"/>
              </a:spcBef>
              <a:spcAft>
                <a:spcPts val="0"/>
              </a:spcAft>
              <a:buSzPts val="1700"/>
              <a:buNone/>
            </a:pPr>
            <a:r>
              <a:rPr lang="en-US" b="1">
                <a:solidFill>
                  <a:srgbClr val="000000"/>
                </a:solidFill>
                <a:latin typeface="Rockwell"/>
                <a:ea typeface="Rockwell"/>
                <a:cs typeface="Rockwell"/>
                <a:sym typeface="Rockwell"/>
              </a:rPr>
              <a:t>ECONOMIC STANDARDS</a:t>
            </a:r>
            <a:endParaRPr/>
          </a:p>
          <a:p>
            <a:pPr marL="342900" marR="0" lvl="0" indent="-342900" algn="l" rtl="0">
              <a:lnSpc>
                <a:spcPct val="105000"/>
              </a:lnSpc>
              <a:spcBef>
                <a:spcPts val="0"/>
              </a:spcBef>
              <a:spcAft>
                <a:spcPts val="0"/>
              </a:spcAft>
              <a:buSzPts val="1530"/>
              <a:buFont typeface="Noto Sans Symbols"/>
              <a:buChar char="∙"/>
            </a:pPr>
            <a:r>
              <a:rPr lang="en-US" sz="1800"/>
              <a:t>Competition among sellers usually lowers costs and prices, and encourages producers to produce what consumers are willing and able to buy. Competition among buyers increases prices and allocates goods and services to those people who are willing and able to pay the most for them. (Standard 9: Competition and Market Structure, </a:t>
            </a:r>
            <a:r>
              <a:rPr lang="en-US" sz="1800" u="sng">
                <a:solidFill>
                  <a:schemeClr val="hlink"/>
                </a:solidFill>
                <a:hlinkClick r:id="rId3"/>
              </a:rPr>
              <a:t>PDF</a:t>
            </a:r>
            <a:r>
              <a:rPr lang="en-US" sz="1800"/>
              <a:t>)</a:t>
            </a:r>
            <a:endParaRPr/>
          </a:p>
          <a:p>
            <a:pPr marL="342900" marR="0" lvl="0" indent="-342900" algn="l" rtl="0">
              <a:lnSpc>
                <a:spcPct val="105000"/>
              </a:lnSpc>
              <a:spcBef>
                <a:spcPts val="1000"/>
              </a:spcBef>
              <a:spcAft>
                <a:spcPts val="1000"/>
              </a:spcAft>
              <a:buSzPts val="1530"/>
              <a:buFont typeface="Noto Sans Symbols"/>
              <a:buChar char="∙"/>
            </a:pPr>
            <a:r>
              <a:rPr lang="en-US" sz="1800"/>
              <a:t>Institutions evolve and are created to help individuals and groups accomplish their goals. Banks, labor unions, markets, corporations, legal systems, and not-for-profit organizations are examples of important institutions. A different kind of institution, clearly defined and enforced property rights, is essential to a market economy. (Standard 10: Institutions, </a:t>
            </a:r>
            <a:r>
              <a:rPr lang="en-US" sz="1800" u="sng">
                <a:solidFill>
                  <a:schemeClr val="hlink"/>
                </a:solidFill>
                <a:hlinkClick r:id="rId3"/>
              </a:rPr>
              <a:t>PDF</a:t>
            </a:r>
            <a:r>
              <a:rPr lang="en-US" sz="1800"/>
              <a:t>)</a:t>
            </a:r>
            <a:endParaRPr/>
          </a:p>
        </p:txBody>
      </p:sp>
      <p:sp>
        <p:nvSpPr>
          <p:cNvPr id="139" name="Google Shape;139;p89"/>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4</a:t>
            </a:fld>
            <a:endParaRPr/>
          </a:p>
        </p:txBody>
      </p:sp>
      <p:sp>
        <p:nvSpPr>
          <p:cNvPr id="140" name="Google Shape;140;p89"/>
          <p:cNvSpPr txBox="1"/>
          <p:nvPr/>
        </p:nvSpPr>
        <p:spPr>
          <a:xfrm>
            <a:off x="184559" y="1448345"/>
            <a:ext cx="8778848" cy="523220"/>
          </a:xfrm>
          <a:prstGeom prst="rect">
            <a:avLst/>
          </a:prstGeom>
          <a:solidFill>
            <a:srgbClr val="F4B19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Rockwell"/>
                <a:ea typeface="Rockwell"/>
                <a:cs typeface="Rockwell"/>
                <a:sym typeface="Rockwell"/>
              </a:rPr>
              <a:t>CSE 2.1, 2.2 Concepts and Standards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5"/>
          <p:cNvSpPr txBox="1">
            <a:spLocks noGrp="1"/>
          </p:cNvSpPr>
          <p:nvPr>
            <p:ph type="title"/>
          </p:nvPr>
        </p:nvSpPr>
        <p:spPr>
          <a:xfrm>
            <a:off x="457200" y="274650"/>
            <a:ext cx="82257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POLITICAL ALLOCATION OF INVESTMENT</a:t>
            </a:r>
            <a:endParaRPr sz="3200">
              <a:latin typeface="Rockwell"/>
              <a:ea typeface="Rockwell"/>
              <a:cs typeface="Rockwell"/>
              <a:sym typeface="Rockwell"/>
            </a:endParaRPr>
          </a:p>
        </p:txBody>
      </p:sp>
      <p:sp>
        <p:nvSpPr>
          <p:cNvPr id="519" name="Google Shape;519;p35"/>
          <p:cNvSpPr txBox="1">
            <a:spLocks noGrp="1"/>
          </p:cNvSpPr>
          <p:nvPr>
            <p:ph type="body" idx="1"/>
          </p:nvPr>
        </p:nvSpPr>
        <p:spPr>
          <a:xfrm>
            <a:off x="457200" y="1600200"/>
            <a:ext cx="78321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000"/>
              <a:buChar char="▪"/>
            </a:pPr>
            <a:r>
              <a:rPr lang="en-US" sz="2000">
                <a:latin typeface="Rockwell"/>
                <a:ea typeface="Rockwell"/>
                <a:cs typeface="Rockwell"/>
                <a:sym typeface="Rockwell"/>
              </a:rPr>
              <a:t>When investment funds are allocated by the government, rather than by the market, an entirely different set of factors comes into play.</a:t>
            </a:r>
            <a:endParaRPr sz="2000">
              <a:latin typeface="Rockwell"/>
              <a:ea typeface="Rockwell"/>
              <a:cs typeface="Rockwell"/>
              <a:sym typeface="Rockwell"/>
            </a:endParaRPr>
          </a:p>
          <a:p>
            <a:pPr marL="689294" lvl="1" indent="-342900" algn="l" rtl="0">
              <a:lnSpc>
                <a:spcPct val="90000"/>
              </a:lnSpc>
              <a:spcBef>
                <a:spcPts val="420"/>
              </a:spcBef>
              <a:spcAft>
                <a:spcPts val="0"/>
              </a:spcAft>
              <a:buSzPts val="2000"/>
              <a:buChar char="▪"/>
            </a:pPr>
            <a:r>
              <a:rPr lang="en-US" sz="2000">
                <a:latin typeface="Rockwell"/>
                <a:ea typeface="Rockwell"/>
                <a:cs typeface="Rockwell"/>
                <a:sym typeface="Rockwell"/>
              </a:rPr>
              <a:t>Political influence rather than market returns will determine which projects will be undertaken.</a:t>
            </a:r>
            <a:endParaRPr sz="2000">
              <a:latin typeface="Rockwell"/>
              <a:ea typeface="Rockwell"/>
              <a:cs typeface="Rockwell"/>
              <a:sym typeface="Rockwell"/>
            </a:endParaRPr>
          </a:p>
          <a:p>
            <a:pPr marL="689294" lvl="1" indent="-342900" algn="l" rtl="0">
              <a:lnSpc>
                <a:spcPct val="90000"/>
              </a:lnSpc>
              <a:spcBef>
                <a:spcPts val="420"/>
              </a:spcBef>
              <a:spcAft>
                <a:spcPts val="0"/>
              </a:spcAft>
              <a:buSzPts val="2000"/>
              <a:buChar char="▪"/>
            </a:pPr>
            <a:r>
              <a:rPr lang="en-US" sz="2000">
                <a:latin typeface="Rockwell"/>
                <a:ea typeface="Rockwell"/>
                <a:cs typeface="Rockwell"/>
                <a:sym typeface="Rockwell"/>
              </a:rPr>
              <a:t>Investment projects that reduce rather than create wealth will become more likely.</a:t>
            </a:r>
            <a:endParaRPr sz="2000">
              <a:latin typeface="Rockwell"/>
              <a:ea typeface="Rockwell"/>
              <a:cs typeface="Rockwell"/>
              <a:sym typeface="Rockwell"/>
            </a:endParaRPr>
          </a:p>
          <a:p>
            <a:pPr marL="182880" lvl="0" indent="-182880" algn="l" rtl="0">
              <a:lnSpc>
                <a:spcPct val="90000"/>
              </a:lnSpc>
              <a:spcBef>
                <a:spcPts val="600"/>
              </a:spcBef>
              <a:spcAft>
                <a:spcPts val="0"/>
              </a:spcAft>
              <a:buSzPts val="2000"/>
              <a:buChar char="▪"/>
            </a:pPr>
            <a:r>
              <a:rPr lang="en-US" sz="2000">
                <a:latin typeface="Rockwell"/>
                <a:ea typeface="Rockwell"/>
                <a:cs typeface="Rockwell"/>
                <a:sym typeface="Rockwell"/>
              </a:rPr>
              <a:t>The experiences of the centrally planned economies illustrate this point.</a:t>
            </a:r>
            <a:endParaRPr sz="2000">
              <a:latin typeface="Rockwell"/>
              <a:ea typeface="Rockwell"/>
              <a:cs typeface="Rockwell"/>
              <a:sym typeface="Rockwell"/>
            </a:endParaRPr>
          </a:p>
          <a:p>
            <a:pPr marL="689294" lvl="1" indent="-342900" algn="l" rtl="0">
              <a:lnSpc>
                <a:spcPct val="90000"/>
              </a:lnSpc>
              <a:spcBef>
                <a:spcPts val="420"/>
              </a:spcBef>
              <a:spcAft>
                <a:spcPts val="0"/>
              </a:spcAft>
              <a:buSzPts val="2000"/>
              <a:buChar char="▪"/>
            </a:pPr>
            <a:r>
              <a:rPr lang="en-US" sz="2000">
                <a:latin typeface="Rockwell"/>
                <a:ea typeface="Rockwell"/>
                <a:cs typeface="Rockwell"/>
                <a:sym typeface="Rockwell"/>
              </a:rPr>
              <a:t>The investment rates in these countries were among the highest in the world. But, political, rather than economic considerations, determined which projects would be funded. These economies eventually collapsed due to poor economic performance.</a:t>
            </a:r>
            <a:endParaRPr sz="2000">
              <a:latin typeface="Rockwell"/>
              <a:ea typeface="Rockwell"/>
              <a:cs typeface="Rockwell"/>
              <a:sym typeface="Rockwell"/>
            </a:endParaRPr>
          </a:p>
        </p:txBody>
      </p:sp>
      <p:sp>
        <p:nvSpPr>
          <p:cNvPr id="520" name="Google Shape;520;p35"/>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6"/>
          <p:cNvSpPr txBox="1">
            <a:spLocks noGrp="1"/>
          </p:cNvSpPr>
          <p:nvPr>
            <p:ph type="title"/>
          </p:nvPr>
        </p:nvSpPr>
        <p:spPr>
          <a:xfrm>
            <a:off x="457200" y="274650"/>
            <a:ext cx="84045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POLITICS IN THE U.S. MORTGAGE MARKET</a:t>
            </a:r>
            <a:endParaRPr sz="3200">
              <a:latin typeface="Rockwell"/>
              <a:ea typeface="Rockwell"/>
              <a:cs typeface="Rockwell"/>
              <a:sym typeface="Rockwell"/>
            </a:endParaRPr>
          </a:p>
        </p:txBody>
      </p:sp>
      <p:sp>
        <p:nvSpPr>
          <p:cNvPr id="526" name="Google Shape;526;p36"/>
          <p:cNvSpPr txBox="1">
            <a:spLocks noGrp="1"/>
          </p:cNvSpPr>
          <p:nvPr>
            <p:ph type="body" idx="1"/>
          </p:nvPr>
        </p:nvSpPr>
        <p:spPr>
          <a:xfrm>
            <a:off x="457200" y="1600200"/>
            <a:ext cx="7672500" cy="4873500"/>
          </a:xfrm>
          <a:prstGeom prst="rect">
            <a:avLst/>
          </a:prstGeom>
          <a:noFill/>
          <a:ln>
            <a:noFill/>
          </a:ln>
        </p:spPr>
        <p:txBody>
          <a:bodyPr spcFirstLastPara="1" wrap="square" lIns="91425" tIns="45700" rIns="91425" bIns="45700" anchor="t" anchorCtr="0">
            <a:noAutofit/>
          </a:bodyPr>
          <a:lstStyle/>
          <a:p>
            <a:pPr marL="355600" lvl="0" indent="-342900" algn="l" rtl="0">
              <a:lnSpc>
                <a:spcPct val="90000"/>
              </a:lnSpc>
              <a:spcBef>
                <a:spcPts val="0"/>
              </a:spcBef>
              <a:spcAft>
                <a:spcPts val="0"/>
              </a:spcAft>
              <a:buSzPts val="1480"/>
              <a:buChar char="▪"/>
            </a:pPr>
            <a:r>
              <a:rPr lang="en-US" sz="2200">
                <a:latin typeface="Rockwell"/>
                <a:ea typeface="Rockwell"/>
                <a:cs typeface="Rockwell"/>
                <a:sym typeface="Rockwell"/>
              </a:rPr>
              <a:t>Political considerations have influenced the U.S. mortgage market.</a:t>
            </a:r>
            <a:endParaRPr/>
          </a:p>
          <a:p>
            <a:pPr marL="12700" lvl="0" indent="0" algn="l" rtl="0">
              <a:lnSpc>
                <a:spcPct val="90000"/>
              </a:lnSpc>
              <a:spcBef>
                <a:spcPts val="0"/>
              </a:spcBef>
              <a:spcAft>
                <a:spcPts val="0"/>
              </a:spcAft>
              <a:buSzPts val="1480"/>
              <a:buNone/>
            </a:pPr>
            <a:endParaRPr sz="2200">
              <a:latin typeface="Rockwell"/>
              <a:ea typeface="Rockwell"/>
              <a:cs typeface="Rockwell"/>
              <a:sym typeface="Rockwell"/>
            </a:endParaRPr>
          </a:p>
          <a:p>
            <a:pPr marL="355600" lvl="0" indent="-342900" algn="l" rtl="0">
              <a:lnSpc>
                <a:spcPct val="90000"/>
              </a:lnSpc>
              <a:spcBef>
                <a:spcPts val="600"/>
              </a:spcBef>
              <a:spcAft>
                <a:spcPts val="0"/>
              </a:spcAft>
              <a:buSzPts val="1480"/>
              <a:buChar char="▪"/>
            </a:pPr>
            <a:r>
              <a:rPr lang="en-US" sz="2200">
                <a:latin typeface="Rockwell"/>
                <a:ea typeface="Rockwell"/>
                <a:cs typeface="Rockwell"/>
                <a:sym typeface="Rockwell"/>
              </a:rPr>
              <a:t>Two large government-sponsored corporations, Fannie Mae and Freddie Mac, played an important role in the allocation of financial capital to the housing industry.</a:t>
            </a:r>
            <a:endParaRPr/>
          </a:p>
          <a:p>
            <a:pPr marL="12700" lvl="0" indent="0" algn="l" rtl="0">
              <a:lnSpc>
                <a:spcPct val="90000"/>
              </a:lnSpc>
              <a:spcBef>
                <a:spcPts val="600"/>
              </a:spcBef>
              <a:spcAft>
                <a:spcPts val="0"/>
              </a:spcAft>
              <a:buSzPts val="1480"/>
              <a:buNone/>
            </a:pPr>
            <a:endParaRPr sz="2200">
              <a:latin typeface="Rockwell"/>
              <a:ea typeface="Rockwell"/>
              <a:cs typeface="Rockwell"/>
              <a:sym typeface="Rockwell"/>
            </a:endParaRPr>
          </a:p>
          <a:p>
            <a:pPr marL="355600" lvl="0" indent="-342900" algn="l" rtl="0">
              <a:lnSpc>
                <a:spcPct val="90000"/>
              </a:lnSpc>
              <a:spcBef>
                <a:spcPts val="600"/>
              </a:spcBef>
              <a:spcAft>
                <a:spcPts val="0"/>
              </a:spcAft>
              <a:buSzPts val="1480"/>
              <a:buChar char="▪"/>
            </a:pPr>
            <a:r>
              <a:rPr lang="en-US" sz="2200">
                <a:latin typeface="Rockwell"/>
                <a:ea typeface="Rockwell"/>
                <a:cs typeface="Rockwell"/>
                <a:sym typeface="Rockwell"/>
              </a:rPr>
              <a:t>Fannie Mae and Freddie Mac had a competitive advantage because they were able to obtain funds cheaper than private firms since their bonds were perceived to be backed by the federal government.</a:t>
            </a:r>
            <a:endParaRPr/>
          </a:p>
          <a:p>
            <a:pPr marL="12700" lvl="0" indent="0" algn="l" rtl="0">
              <a:lnSpc>
                <a:spcPct val="90000"/>
              </a:lnSpc>
              <a:spcBef>
                <a:spcPts val="600"/>
              </a:spcBef>
              <a:spcAft>
                <a:spcPts val="0"/>
              </a:spcAft>
              <a:buSzPts val="1480"/>
              <a:buNone/>
            </a:pPr>
            <a:endParaRPr sz="2200">
              <a:latin typeface="Rockwell"/>
              <a:ea typeface="Rockwell"/>
              <a:cs typeface="Rockwell"/>
              <a:sym typeface="Rockwell"/>
            </a:endParaRPr>
          </a:p>
          <a:p>
            <a:pPr marL="355600" lvl="0" indent="-342900" algn="l" rtl="0">
              <a:lnSpc>
                <a:spcPct val="90000"/>
              </a:lnSpc>
              <a:spcBef>
                <a:spcPts val="600"/>
              </a:spcBef>
              <a:spcAft>
                <a:spcPts val="0"/>
              </a:spcAft>
              <a:buSzPts val="1480"/>
              <a:buChar char="▪"/>
            </a:pPr>
            <a:r>
              <a:rPr lang="en-US" sz="2200">
                <a:latin typeface="Rockwell"/>
                <a:ea typeface="Rockwell"/>
                <a:cs typeface="Rockwell"/>
                <a:sym typeface="Rockwell"/>
              </a:rPr>
              <a:t>During 1999-2005 Fannie Mae and Freddie Mac held more than 40 percent of all home mortgages.</a:t>
            </a:r>
            <a:endParaRPr sz="2200">
              <a:latin typeface="Rockwell"/>
              <a:ea typeface="Rockwell"/>
              <a:cs typeface="Rockwell"/>
              <a:sym typeface="Rockwell"/>
            </a:endParaRPr>
          </a:p>
        </p:txBody>
      </p:sp>
      <p:sp>
        <p:nvSpPr>
          <p:cNvPr id="527" name="Google Shape;527;p36"/>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7"/>
          <p:cNvSpPr txBox="1">
            <a:spLocks noGrp="1"/>
          </p:cNvSpPr>
          <p:nvPr>
            <p:ph type="title"/>
          </p:nvPr>
        </p:nvSpPr>
        <p:spPr>
          <a:xfrm>
            <a:off x="457200" y="274650"/>
            <a:ext cx="8333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POLITICS IN THE U.S. MORTGAGE MARKET CONTINUED…</a:t>
            </a:r>
            <a:endParaRPr sz="3200">
              <a:latin typeface="Rockwell"/>
              <a:ea typeface="Rockwell"/>
              <a:cs typeface="Rockwell"/>
              <a:sym typeface="Rockwell"/>
            </a:endParaRPr>
          </a:p>
        </p:txBody>
      </p:sp>
      <p:sp>
        <p:nvSpPr>
          <p:cNvPr id="533" name="Google Shape;533;p37"/>
          <p:cNvSpPr txBox="1">
            <a:spLocks noGrp="1"/>
          </p:cNvSpPr>
          <p:nvPr>
            <p:ph type="body" idx="1"/>
          </p:nvPr>
        </p:nvSpPr>
        <p:spPr>
          <a:xfrm>
            <a:off x="457200" y="1600200"/>
            <a:ext cx="7672500" cy="48735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200"/>
              <a:buChar char="▪"/>
            </a:pPr>
            <a:r>
              <a:rPr lang="en-US" sz="2200">
                <a:latin typeface="Rockwell"/>
                <a:ea typeface="Rockwell"/>
                <a:cs typeface="Rockwell"/>
                <a:sym typeface="Rockwell"/>
              </a:rPr>
              <a:t>In the mid-1990s, the Department of Housing and Urban Development mandated that, by 1996, 40 percent of the mortgages financed by Fannie Mae and Freddie Mac must go to households with incomes below the median. This figure was increased to 50 percent by 2000 and to 56 percent by 2008. </a:t>
            </a:r>
            <a:endParaRPr sz="2200">
              <a:latin typeface="Rockwell"/>
              <a:ea typeface="Rockwell"/>
              <a:cs typeface="Rockwell"/>
              <a:sym typeface="Rockwell"/>
            </a:endParaRPr>
          </a:p>
          <a:p>
            <a:pPr marL="182880" lvl="0" indent="-182880" algn="l" rtl="0">
              <a:lnSpc>
                <a:spcPct val="90000"/>
              </a:lnSpc>
              <a:spcBef>
                <a:spcPts val="600"/>
              </a:spcBef>
              <a:spcAft>
                <a:spcPts val="0"/>
              </a:spcAft>
              <a:buSzPts val="2200"/>
              <a:buChar char="▪"/>
            </a:pPr>
            <a:r>
              <a:rPr lang="en-US" sz="2200">
                <a:latin typeface="Rockwell"/>
                <a:ea typeface="Rockwell"/>
                <a:cs typeface="Rockwell"/>
                <a:sym typeface="Rockwell"/>
              </a:rPr>
              <a:t>To meet these mandates, Fannie and Freddie</a:t>
            </a:r>
            <a:endParaRPr sz="2200">
              <a:latin typeface="Rockwell"/>
              <a:ea typeface="Rockwell"/>
              <a:cs typeface="Rockwell"/>
              <a:sym typeface="Rockwell"/>
            </a:endParaRPr>
          </a:p>
          <a:p>
            <a:pPr marL="676594" lvl="1" indent="-342900" algn="l" rtl="0">
              <a:lnSpc>
                <a:spcPct val="90000"/>
              </a:lnSpc>
              <a:spcBef>
                <a:spcPts val="420"/>
              </a:spcBef>
              <a:spcAft>
                <a:spcPts val="0"/>
              </a:spcAft>
              <a:buSzPts val="2200"/>
              <a:buChar char="▪"/>
            </a:pPr>
            <a:r>
              <a:rPr lang="en-US" sz="2200">
                <a:latin typeface="Rockwell"/>
                <a:ea typeface="Rockwell"/>
                <a:cs typeface="Rockwell"/>
                <a:sym typeface="Rockwell"/>
              </a:rPr>
              <a:t>began accepting more mortgages with little or no down payment.</a:t>
            </a:r>
            <a:endParaRPr sz="2200">
              <a:latin typeface="Rockwell"/>
              <a:ea typeface="Rockwell"/>
              <a:cs typeface="Rockwell"/>
              <a:sym typeface="Rockwell"/>
            </a:endParaRPr>
          </a:p>
          <a:p>
            <a:pPr marL="676594" lvl="1" indent="-342900" algn="l" rtl="0">
              <a:lnSpc>
                <a:spcPct val="90000"/>
              </a:lnSpc>
              <a:spcBef>
                <a:spcPts val="420"/>
              </a:spcBef>
              <a:spcAft>
                <a:spcPts val="0"/>
              </a:spcAft>
              <a:buSzPts val="2200"/>
              <a:buChar char="▪"/>
            </a:pPr>
            <a:r>
              <a:rPr lang="en-US" sz="2200">
                <a:latin typeface="Rockwell"/>
                <a:ea typeface="Rockwell"/>
                <a:cs typeface="Rockwell"/>
                <a:sym typeface="Rockwell"/>
              </a:rPr>
              <a:t>substantially increased their mortgages to sub-prime borrowers, those with a poor credit history. </a:t>
            </a:r>
            <a:endParaRPr sz="2200">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sz="2200">
              <a:latin typeface="Rockwell"/>
              <a:ea typeface="Rockwell"/>
              <a:cs typeface="Rockwell"/>
              <a:sym typeface="Rockwell"/>
            </a:endParaRPr>
          </a:p>
        </p:txBody>
      </p:sp>
      <p:sp>
        <p:nvSpPr>
          <p:cNvPr id="534" name="Google Shape;534;p37"/>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8"/>
          <p:cNvSpPr txBox="1">
            <a:spLocks noGrp="1"/>
          </p:cNvSpPr>
          <p:nvPr>
            <p:ph type="body" idx="1"/>
          </p:nvPr>
        </p:nvSpPr>
        <p:spPr>
          <a:xfrm>
            <a:off x="457200" y="4419600"/>
            <a:ext cx="7924800" cy="19812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000"/>
              <a:buChar char="▪"/>
            </a:pPr>
            <a:r>
              <a:rPr lang="en-US" sz="2000">
                <a:highlight>
                  <a:srgbClr val="FFFF00"/>
                </a:highlight>
                <a:latin typeface="Rockwell"/>
                <a:ea typeface="Rockwell"/>
                <a:cs typeface="Rockwell"/>
                <a:sym typeface="Rockwell"/>
              </a:rPr>
              <a:t>In order meet the HUD mandates, Fannie and Freddie reduced lending standards and extended more loans to sub-prime borrowers.</a:t>
            </a:r>
            <a:endParaRPr sz="2000">
              <a:highlight>
                <a:srgbClr val="FFFF00"/>
              </a:highlight>
              <a:latin typeface="Rockwell"/>
              <a:ea typeface="Rockwell"/>
              <a:cs typeface="Rockwell"/>
              <a:sym typeface="Rockwell"/>
            </a:endParaRPr>
          </a:p>
          <a:p>
            <a:pPr marL="182880" lvl="0" indent="-182880" algn="l" rtl="0">
              <a:lnSpc>
                <a:spcPct val="90000"/>
              </a:lnSpc>
              <a:spcBef>
                <a:spcPts val="600"/>
              </a:spcBef>
              <a:spcAft>
                <a:spcPts val="0"/>
              </a:spcAft>
              <a:buSzPts val="2000"/>
              <a:buChar char="▪"/>
            </a:pPr>
            <a:r>
              <a:rPr lang="en-US" sz="2000">
                <a:highlight>
                  <a:srgbClr val="FFFF00"/>
                </a:highlight>
                <a:latin typeface="Rockwell"/>
                <a:ea typeface="Rockwell"/>
                <a:cs typeface="Rockwell"/>
                <a:sym typeface="Rockwell"/>
              </a:rPr>
              <a:t>Sub-prime mortgages soared from 4.5 percent of the new mortgages in 1994, to 13.2 percent in 2000 and 32 percent in 2005-2006.</a:t>
            </a:r>
            <a:endParaRPr sz="2000">
              <a:highlight>
                <a:srgbClr val="FFFF00"/>
              </a:highlight>
              <a:latin typeface="Rockwell"/>
              <a:ea typeface="Rockwell"/>
              <a:cs typeface="Rockwell"/>
              <a:sym typeface="Rockwell"/>
            </a:endParaRPr>
          </a:p>
        </p:txBody>
      </p:sp>
      <p:sp>
        <p:nvSpPr>
          <p:cNvPr id="540" name="Google Shape;540;p38"/>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43</a:t>
            </a:fld>
            <a:endParaRPr/>
          </a:p>
        </p:txBody>
      </p:sp>
      <p:pic>
        <p:nvPicPr>
          <p:cNvPr id="541" name="Google Shape;541;p38"/>
          <p:cNvPicPr preferRelativeResize="0"/>
          <p:nvPr/>
        </p:nvPicPr>
        <p:blipFill rotWithShape="1">
          <a:blip r:embed="rId3">
            <a:alphaModFix/>
          </a:blip>
          <a:srcRect b="28628"/>
          <a:stretch/>
        </p:blipFill>
        <p:spPr>
          <a:xfrm>
            <a:off x="426721" y="419982"/>
            <a:ext cx="7955279" cy="3749040"/>
          </a:xfrm>
          <a:prstGeom prst="roundRect">
            <a:avLst>
              <a:gd name="adj" fmla="val 2968"/>
            </a:avLst>
          </a:prstGeom>
          <a:noFill/>
          <a:ln w="9525" cap="flat" cmpd="sng">
            <a:solidFill>
              <a:schemeClr val="dk1"/>
            </a:solidFill>
            <a:prstDash val="solid"/>
            <a:round/>
            <a:headEnd type="none" w="sm" len="sm"/>
            <a:tailEnd type="none" w="sm" len="sm"/>
          </a:ln>
          <a:effectLst>
            <a:outerShdw blurRad="50800" dist="76200" dir="2700000" algn="tl" rotWithShape="0">
              <a:srgbClr val="000000">
                <a:alpha val="40000"/>
              </a:srgbClr>
            </a:outerShdw>
          </a:effectLst>
        </p:spPr>
      </p:pic>
      <p:sp>
        <p:nvSpPr>
          <p:cNvPr id="542" name="Google Shape;542;p38"/>
          <p:cNvSpPr txBox="1"/>
          <p:nvPr/>
        </p:nvSpPr>
        <p:spPr>
          <a:xfrm>
            <a:off x="304800" y="6473952"/>
            <a:ext cx="82573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Source: The 1994-2000 data are from Edward M. Gramlich, </a:t>
            </a:r>
            <a:r>
              <a:rPr lang="en-US" sz="1000" i="1">
                <a:solidFill>
                  <a:schemeClr val="dk1"/>
                </a:solidFill>
                <a:latin typeface="Arial"/>
                <a:ea typeface="Arial"/>
                <a:cs typeface="Arial"/>
                <a:sym typeface="Arial"/>
              </a:rPr>
              <a:t>Financial Services Roundtable Annual Housing Policy Meeting</a:t>
            </a:r>
            <a:r>
              <a:rPr lang="en-US" sz="1000">
                <a:solidFill>
                  <a:schemeClr val="dk1"/>
                </a:solidFill>
                <a:latin typeface="Arial"/>
                <a:ea typeface="Arial"/>
                <a:cs typeface="Arial"/>
                <a:sym typeface="Arial"/>
              </a:rPr>
              <a:t>, Chicago, Illinois, </a:t>
            </a:r>
            <a:endParaRPr sz="1800">
              <a:solidFill>
                <a:schemeClr val="dk1"/>
              </a:solidFill>
              <a:latin typeface="Rockwell"/>
              <a:ea typeface="Rockwell"/>
              <a:cs typeface="Rockwell"/>
              <a:sym typeface="Rockwell"/>
            </a:endParaRPr>
          </a:p>
          <a:p>
            <a:pPr marL="0" marR="0" lvl="0" indent="0" algn="l" rtl="0">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21 May 2004. The 2002-2007 data are from the Joint Center for Housing Studies of Harvard University, </a:t>
            </a:r>
            <a:r>
              <a:rPr lang="en-US" sz="1000" i="1">
                <a:solidFill>
                  <a:schemeClr val="dk1"/>
                </a:solidFill>
                <a:latin typeface="Arial"/>
                <a:ea typeface="Arial"/>
                <a:cs typeface="Arial"/>
                <a:sym typeface="Arial"/>
              </a:rPr>
              <a:t>The State of the Nations Housing 2008</a:t>
            </a:r>
            <a:r>
              <a:rPr lang="en-US" sz="1000">
                <a:solidFill>
                  <a:schemeClr val="dk1"/>
                </a:solidFill>
                <a:latin typeface="Arial"/>
                <a:ea typeface="Arial"/>
                <a:cs typeface="Arial"/>
                <a:sym typeface="Arial"/>
              </a:rPr>
              <a:t>.</a:t>
            </a:r>
            <a:endParaRPr sz="1000">
              <a:solidFill>
                <a:schemeClr val="dk1"/>
              </a:solidFill>
              <a:latin typeface="Arial"/>
              <a:ea typeface="Arial"/>
              <a:cs typeface="Arial"/>
              <a:sym typeface="Arial"/>
            </a:endParaRPr>
          </a:p>
        </p:txBody>
      </p:sp>
      <p:pic>
        <p:nvPicPr>
          <p:cNvPr id="543" name="Google Shape;543;p38"/>
          <p:cNvPicPr preferRelativeResize="0"/>
          <p:nvPr/>
        </p:nvPicPr>
        <p:blipFill>
          <a:blip r:embed="rId4">
            <a:alphaModFix/>
          </a:blip>
          <a:stretch>
            <a:fillRect/>
          </a:stretch>
        </p:blipFill>
        <p:spPr>
          <a:xfrm>
            <a:off x="528450" y="477075"/>
            <a:ext cx="7784650" cy="36258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9"/>
          <p:cNvSpPr txBox="1">
            <a:spLocks noGrp="1"/>
          </p:cNvSpPr>
          <p:nvPr>
            <p:ph type="title"/>
          </p:nvPr>
        </p:nvSpPr>
        <p:spPr>
          <a:xfrm>
            <a:off x="190825" y="274650"/>
            <a:ext cx="85485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SECONDARY EFFECTS OF MORTGAGE MARKET REGULATIONS</a:t>
            </a:r>
            <a:endParaRPr sz="3200">
              <a:latin typeface="Rockwell"/>
              <a:ea typeface="Rockwell"/>
              <a:cs typeface="Rockwell"/>
              <a:sym typeface="Rockwell"/>
            </a:endParaRPr>
          </a:p>
        </p:txBody>
      </p:sp>
      <p:sp>
        <p:nvSpPr>
          <p:cNvPr id="549" name="Google Shape;549;p39"/>
          <p:cNvSpPr txBox="1">
            <a:spLocks noGrp="1"/>
          </p:cNvSpPr>
          <p:nvPr>
            <p:ph type="body" idx="1"/>
          </p:nvPr>
        </p:nvSpPr>
        <p:spPr>
          <a:xfrm>
            <a:off x="457200" y="1600200"/>
            <a:ext cx="8107960" cy="487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3200">
                <a:latin typeface="Rockwell"/>
                <a:ea typeface="Rockwell"/>
                <a:cs typeface="Rockwell"/>
                <a:sym typeface="Rockwell"/>
              </a:rPr>
              <a:t>The impact of declining lending standards:</a:t>
            </a:r>
            <a:endParaRPr sz="32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Initially, the lower lending standards led to an increase in demand for, and price of, housing.</a:t>
            </a:r>
            <a:endParaRPr/>
          </a:p>
          <a:p>
            <a:pPr marL="320994" lvl="1" indent="0" algn="l" rtl="0">
              <a:lnSpc>
                <a:spcPct val="90000"/>
              </a:lnSpc>
              <a:spcBef>
                <a:spcPts val="420"/>
              </a:spcBef>
              <a:spcAft>
                <a:spcPts val="0"/>
              </a:spcAft>
              <a:buSzPts val="2400"/>
              <a:buNone/>
            </a:pP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But, the artificially created housing boom was not sustainable. As soon as prices leveled off and then began to decline during the second half of 2006, both the default and foreclosure rates soared. This occurred well before the 2008-2009 recession.</a:t>
            </a:r>
            <a:endParaRPr/>
          </a:p>
          <a:p>
            <a:pPr marL="320994" lvl="1" indent="0" algn="l" rtl="0">
              <a:lnSpc>
                <a:spcPct val="90000"/>
              </a:lnSpc>
              <a:spcBef>
                <a:spcPts val="420"/>
              </a:spcBef>
              <a:spcAft>
                <a:spcPts val="0"/>
              </a:spcAft>
              <a:buSzPts val="2400"/>
              <a:buNone/>
            </a:pP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By summer 2008, Fannie Mae and Freddie Mac were insolvent.</a:t>
            </a:r>
            <a:endParaRPr sz="2400">
              <a:latin typeface="Rockwell"/>
              <a:ea typeface="Rockwell"/>
              <a:cs typeface="Rockwell"/>
              <a:sym typeface="Rockwell"/>
            </a:endParaRPr>
          </a:p>
        </p:txBody>
      </p:sp>
      <p:sp>
        <p:nvSpPr>
          <p:cNvPr id="550" name="Google Shape;550;p39"/>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0"/>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SECONDARY EFFECTS OF MORTGAGE MARKET REGULATIONS CONTINUED…</a:t>
            </a:r>
            <a:endParaRPr sz="3200">
              <a:latin typeface="Rockwell"/>
              <a:ea typeface="Rockwell"/>
              <a:cs typeface="Rockwell"/>
              <a:sym typeface="Rockwell"/>
            </a:endParaRPr>
          </a:p>
        </p:txBody>
      </p:sp>
      <p:sp>
        <p:nvSpPr>
          <p:cNvPr id="556" name="Google Shape;556;p40"/>
          <p:cNvSpPr txBox="1">
            <a:spLocks noGrp="1"/>
          </p:cNvSpPr>
          <p:nvPr>
            <p:ph type="body" idx="1"/>
          </p:nvPr>
        </p:nvSpPr>
        <p:spPr>
          <a:xfrm>
            <a:off x="457200" y="1600200"/>
            <a:ext cx="77604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a:latin typeface="Rockwell"/>
                <a:ea typeface="Rockwell"/>
                <a:cs typeface="Rockwell"/>
                <a:sym typeface="Rockwell"/>
              </a:rPr>
              <a:t>The interest rate policies of the Federal Reserve also contributed to the recession of 2008. </a:t>
            </a:r>
            <a:endParaRPr/>
          </a:p>
          <a:p>
            <a:pPr marL="182880" lvl="0" indent="-76200" algn="l" rtl="0">
              <a:lnSpc>
                <a:spcPct val="90000"/>
              </a:lnSpc>
              <a:spcBef>
                <a:spcPts val="0"/>
              </a:spcBef>
              <a:spcAft>
                <a:spcPts val="0"/>
              </a:spcAft>
              <a:buSzPts val="1680"/>
              <a:buNone/>
            </a:pPr>
            <a:endParaRPr>
              <a:latin typeface="Rockwell"/>
              <a:ea typeface="Rockwell"/>
              <a:cs typeface="Rockwell"/>
              <a:sym typeface="Rockwell"/>
            </a:endParaRPr>
          </a:p>
          <a:p>
            <a:pPr marL="182880" lvl="0" indent="-182880" algn="l" rtl="0">
              <a:lnSpc>
                <a:spcPct val="90000"/>
              </a:lnSpc>
              <a:spcBef>
                <a:spcPts val="0"/>
              </a:spcBef>
              <a:spcAft>
                <a:spcPts val="0"/>
              </a:spcAft>
              <a:buSzPts val="1680"/>
              <a:buChar char="▪"/>
            </a:pPr>
            <a:r>
              <a:rPr lang="en-US">
                <a:latin typeface="Rockwell"/>
                <a:ea typeface="Rockwell"/>
                <a:cs typeface="Rockwell"/>
                <a:sym typeface="Rockwell"/>
              </a:rPr>
              <a:t>But the political allocation of credit and accompanying regulatory erosion of lending standards channeled a lot of financial capital into counterproductive projects - projects that should never have been undertaken.</a:t>
            </a:r>
            <a:endParaRPr>
              <a:latin typeface="Rockwell"/>
              <a:ea typeface="Rockwell"/>
              <a:cs typeface="Rockwell"/>
              <a:sym typeface="Rockwell"/>
            </a:endParaRPr>
          </a:p>
        </p:txBody>
      </p:sp>
      <p:sp>
        <p:nvSpPr>
          <p:cNvPr id="557" name="Google Shape;557;p40"/>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1"/>
        <p:cNvGrpSpPr/>
        <p:nvPr/>
      </p:nvGrpSpPr>
      <p:grpSpPr>
        <a:xfrm>
          <a:off x="0" y="0"/>
          <a:ext cx="0" cy="0"/>
          <a:chOff x="0" y="0"/>
          <a:chExt cx="0" cy="0"/>
        </a:xfrm>
      </p:grpSpPr>
      <p:sp>
        <p:nvSpPr>
          <p:cNvPr id="562" name="Google Shape;562;p93"/>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63" name="Google Shape;563;p93"/>
          <p:cNvSpPr/>
          <p:nvPr/>
        </p:nvSpPr>
        <p:spPr>
          <a:xfrm>
            <a:off x="0" y="0"/>
            <a:ext cx="107899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Rockwell"/>
              <a:ea typeface="Rockwell"/>
              <a:cs typeface="Rockwell"/>
              <a:sym typeface="Rockwell"/>
            </a:endParaRPr>
          </a:p>
        </p:txBody>
      </p:sp>
      <p:sp>
        <p:nvSpPr>
          <p:cNvPr id="564" name="Google Shape;564;p93"/>
          <p:cNvSpPr/>
          <p:nvPr/>
        </p:nvSpPr>
        <p:spPr>
          <a:xfrm>
            <a:off x="1078992" y="0"/>
            <a:ext cx="3490332" cy="6858000"/>
          </a:xfrm>
          <a:prstGeom prst="rect">
            <a:avLst/>
          </a:prstGeom>
          <a:solidFill>
            <a:srgbClr val="4E4A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Rockwell"/>
              <a:ea typeface="Rockwell"/>
              <a:cs typeface="Rockwell"/>
              <a:sym typeface="Rockwell"/>
            </a:endParaRPr>
          </a:p>
        </p:txBody>
      </p:sp>
      <p:sp>
        <p:nvSpPr>
          <p:cNvPr id="565" name="Google Shape;565;p93"/>
          <p:cNvSpPr txBox="1">
            <a:spLocks noGrp="1"/>
          </p:cNvSpPr>
          <p:nvPr>
            <p:ph type="title"/>
          </p:nvPr>
        </p:nvSpPr>
        <p:spPr>
          <a:xfrm>
            <a:off x="1460754" y="1060704"/>
            <a:ext cx="2722626" cy="473659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Rockwell"/>
              <a:buNone/>
            </a:pPr>
            <a:br>
              <a:rPr lang="en-US" sz="2400" b="1">
                <a:solidFill>
                  <a:schemeClr val="lt1"/>
                </a:solidFill>
                <a:latin typeface="Rockwell"/>
                <a:ea typeface="Rockwell"/>
                <a:cs typeface="Rockwell"/>
                <a:sym typeface="Rockwell"/>
              </a:rPr>
            </a:br>
            <a:r>
              <a:rPr lang="en-US" sz="2400" b="1">
                <a:solidFill>
                  <a:srgbClr val="FFFFFF"/>
                </a:solidFill>
                <a:latin typeface="Rockwell"/>
                <a:ea typeface="Rockwell"/>
                <a:cs typeface="Rockwell"/>
                <a:sym typeface="Rockwell"/>
              </a:rPr>
              <a:t>CSE 2.5</a:t>
            </a:r>
            <a:r>
              <a:rPr lang="en-US" sz="2400">
                <a:solidFill>
                  <a:srgbClr val="FFFFFF"/>
                </a:solidFill>
                <a:latin typeface="Rockwell"/>
                <a:ea typeface="Rockwell"/>
                <a:cs typeface="Rockwell"/>
                <a:sym typeface="Rockwell"/>
              </a:rPr>
              <a:t> </a:t>
            </a:r>
            <a:br>
              <a:rPr lang="en-US" sz="2400">
                <a:solidFill>
                  <a:srgbClr val="FFFFFF"/>
                </a:solidFill>
                <a:latin typeface="Rockwell"/>
                <a:ea typeface="Rockwell"/>
                <a:cs typeface="Rockwell"/>
                <a:sym typeface="Rockwell"/>
              </a:rPr>
            </a:br>
            <a:r>
              <a:rPr lang="en-US" sz="2400">
                <a:solidFill>
                  <a:srgbClr val="FFFFFF"/>
                </a:solidFill>
                <a:latin typeface="Rockwell"/>
                <a:ea typeface="Rockwell"/>
                <a:cs typeface="Rockwell"/>
                <a:sym typeface="Rockwell"/>
              </a:rPr>
              <a:t>MONETARY STABILITY: A STABLE MONETARY POLICY IS ESSENTIAL FOR THE CONTROL OF INFLATION, EFFICIENT ALLOCATION OF INVESTMENT, AND ACHIEVEMENT OF ECONOMIC STABILITY.</a:t>
            </a:r>
            <a:endParaRPr sz="2400">
              <a:solidFill>
                <a:schemeClr val="lt1"/>
              </a:solidFill>
              <a:latin typeface="Rockwell"/>
              <a:ea typeface="Rockwell"/>
              <a:cs typeface="Rockwell"/>
              <a:sym typeface="Rockwell"/>
            </a:endParaRPr>
          </a:p>
        </p:txBody>
      </p:sp>
      <p:sp>
        <p:nvSpPr>
          <p:cNvPr id="566" name="Google Shape;566;p93"/>
          <p:cNvSpPr txBox="1">
            <a:spLocks noGrp="1"/>
          </p:cNvSpPr>
          <p:nvPr>
            <p:ph type="body" idx="1"/>
          </p:nvPr>
        </p:nvSpPr>
        <p:spPr>
          <a:xfrm>
            <a:off x="4911213" y="1060704"/>
            <a:ext cx="3819832" cy="4736592"/>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2300"/>
              <a:buChar char="▪"/>
            </a:pPr>
            <a:r>
              <a:rPr lang="en-US">
                <a:latin typeface="Cambria"/>
                <a:ea typeface="Cambria"/>
                <a:cs typeface="Cambria"/>
                <a:sym typeface="Cambria"/>
              </a:rPr>
              <a:t>If a country is going to grow and prosper, a stable monetary policy is essential for the</a:t>
            </a:r>
            <a:endParaRPr/>
          </a:p>
          <a:p>
            <a:pPr marL="670244" lvl="1" indent="-196850" algn="l" rtl="0">
              <a:lnSpc>
                <a:spcPct val="90000"/>
              </a:lnSpc>
              <a:spcBef>
                <a:spcPts val="420"/>
              </a:spcBef>
              <a:spcAft>
                <a:spcPts val="0"/>
              </a:spcAft>
              <a:buSzPts val="2300"/>
              <a:buNone/>
            </a:pPr>
            <a:endParaRPr sz="2000">
              <a:latin typeface="Cambria"/>
              <a:ea typeface="Cambria"/>
              <a:cs typeface="Cambria"/>
              <a:sym typeface="Cambria"/>
            </a:endParaRPr>
          </a:p>
          <a:p>
            <a:pPr marL="670244" lvl="1" indent="-342900" algn="l" rtl="0">
              <a:lnSpc>
                <a:spcPct val="90000"/>
              </a:lnSpc>
              <a:spcBef>
                <a:spcPts val="420"/>
              </a:spcBef>
              <a:spcAft>
                <a:spcPts val="0"/>
              </a:spcAft>
              <a:buSzPts val="2300"/>
              <a:buChar char="▪"/>
            </a:pPr>
            <a:r>
              <a:rPr lang="en-US" sz="2000">
                <a:latin typeface="Cambria"/>
                <a:ea typeface="Cambria"/>
                <a:cs typeface="Cambria"/>
                <a:sym typeface="Cambria"/>
              </a:rPr>
              <a:t>Control of inflation</a:t>
            </a:r>
            <a:endParaRPr/>
          </a:p>
          <a:p>
            <a:pPr marL="670244" lvl="1" indent="-342900" algn="l" rtl="0">
              <a:lnSpc>
                <a:spcPct val="90000"/>
              </a:lnSpc>
              <a:spcBef>
                <a:spcPts val="420"/>
              </a:spcBef>
              <a:spcAft>
                <a:spcPts val="0"/>
              </a:spcAft>
              <a:buSzPts val="2300"/>
              <a:buChar char="▪"/>
            </a:pPr>
            <a:r>
              <a:rPr lang="en-US" sz="2000">
                <a:latin typeface="Cambria"/>
                <a:ea typeface="Cambria"/>
                <a:cs typeface="Cambria"/>
                <a:sym typeface="Cambria"/>
              </a:rPr>
              <a:t>Efficient allocation of investment</a:t>
            </a:r>
            <a:endParaRPr/>
          </a:p>
          <a:p>
            <a:pPr marL="670244" lvl="1" indent="-342900" algn="l" rtl="0">
              <a:lnSpc>
                <a:spcPct val="90000"/>
              </a:lnSpc>
              <a:spcBef>
                <a:spcPts val="420"/>
              </a:spcBef>
              <a:spcAft>
                <a:spcPts val="0"/>
              </a:spcAft>
              <a:buSzPts val="2300"/>
              <a:buChar char="▪"/>
            </a:pPr>
            <a:r>
              <a:rPr lang="en-US" sz="2000">
                <a:latin typeface="Cambria"/>
                <a:ea typeface="Cambria"/>
                <a:cs typeface="Cambria"/>
                <a:sym typeface="Cambria"/>
              </a:rPr>
              <a:t>Achievement of economic stability</a:t>
            </a:r>
            <a:endParaRPr/>
          </a:p>
          <a:p>
            <a:pPr marL="0" lvl="0" indent="0" algn="l" rtl="0">
              <a:lnSpc>
                <a:spcPct val="90000"/>
              </a:lnSpc>
              <a:spcBef>
                <a:spcPts val="600"/>
              </a:spcBef>
              <a:spcAft>
                <a:spcPts val="0"/>
              </a:spcAft>
              <a:buSzPts val="1680"/>
              <a:buNone/>
            </a:pPr>
            <a:endParaRPr sz="1600">
              <a:latin typeface="Rockwell"/>
              <a:ea typeface="Rockwell"/>
              <a:cs typeface="Rockwell"/>
              <a:sym typeface="Rockwell"/>
            </a:endParaRPr>
          </a:p>
        </p:txBody>
      </p:sp>
      <p:sp>
        <p:nvSpPr>
          <p:cNvPr id="567" name="Google Shape;567;p93"/>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600"/>
              </a:spcAft>
              <a:buClr>
                <a:schemeClr val="dk2"/>
              </a:buClr>
              <a:buSzPts val="1100"/>
              <a:buFont typeface="Rockwell"/>
              <a:buNone/>
            </a:pPr>
            <a:fld id="{00000000-1234-1234-1234-123412341234}" type="slidenum">
              <a:rPr lang="en-US">
                <a:solidFill>
                  <a:schemeClr val="dk2"/>
                </a:solidFill>
              </a:rPr>
              <a:t>46</a:t>
            </a:fld>
            <a:endParaRPr>
              <a:solidFill>
                <a:schemeClr val="dk2"/>
              </a:solidFill>
            </a:endParaRPr>
          </a:p>
        </p:txBody>
      </p:sp>
      <p:sp>
        <p:nvSpPr>
          <p:cNvPr id="568" name="Google Shape;568;p93"/>
          <p:cNvSpPr/>
          <p:nvPr/>
        </p:nvSpPr>
        <p:spPr>
          <a:xfrm>
            <a:off x="8573188" y="6258874"/>
            <a:ext cx="299110" cy="398815"/>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2"/>
          <p:cNvSpPr txBox="1">
            <a:spLocks noGrp="1"/>
          </p:cNvSpPr>
          <p:nvPr>
            <p:ph type="title"/>
          </p:nvPr>
        </p:nvSpPr>
        <p:spPr>
          <a:xfrm>
            <a:off x="685800" y="484632"/>
            <a:ext cx="7772400" cy="7988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MONEY</a:t>
            </a:r>
            <a:endParaRPr sz="3200">
              <a:latin typeface="Rockwell"/>
              <a:ea typeface="Rockwell"/>
              <a:cs typeface="Rockwell"/>
              <a:sym typeface="Rockwell"/>
            </a:endParaRPr>
          </a:p>
        </p:txBody>
      </p:sp>
      <p:sp>
        <p:nvSpPr>
          <p:cNvPr id="574" name="Google Shape;574;p42"/>
          <p:cNvSpPr txBox="1">
            <a:spLocks noGrp="1"/>
          </p:cNvSpPr>
          <p:nvPr>
            <p:ph type="body" idx="1"/>
          </p:nvPr>
        </p:nvSpPr>
        <p:spPr>
          <a:xfrm>
            <a:off x="685800" y="1468073"/>
            <a:ext cx="7772400" cy="4704127"/>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200"/>
              <a:buChar char="▪"/>
            </a:pPr>
            <a:r>
              <a:rPr lang="en-US" sz="2200">
                <a:latin typeface="Rockwell"/>
                <a:ea typeface="Rockwell"/>
                <a:cs typeface="Rockwell"/>
                <a:sym typeface="Rockwell"/>
              </a:rPr>
              <a:t>Money is to an economy what language is to communication.</a:t>
            </a:r>
            <a:endParaRPr sz="2200">
              <a:latin typeface="Rockwell"/>
              <a:ea typeface="Rockwell"/>
              <a:cs typeface="Rockwell"/>
              <a:sym typeface="Rockwell"/>
            </a:endParaRPr>
          </a:p>
          <a:p>
            <a:pPr marL="102235" lvl="0" indent="0" algn="l" rtl="0">
              <a:lnSpc>
                <a:spcPct val="90000"/>
              </a:lnSpc>
              <a:spcBef>
                <a:spcPts val="600"/>
              </a:spcBef>
              <a:spcAft>
                <a:spcPts val="0"/>
              </a:spcAft>
              <a:buSzPts val="1610"/>
              <a:buNone/>
            </a:pPr>
            <a:endParaRPr sz="2200">
              <a:latin typeface="Rockwell"/>
              <a:ea typeface="Rockwell"/>
              <a:cs typeface="Rockwell"/>
              <a:sym typeface="Rockwell"/>
            </a:endParaRPr>
          </a:p>
          <a:p>
            <a:pPr marL="182880" lvl="0" indent="-182880" algn="l" rtl="0">
              <a:lnSpc>
                <a:spcPct val="90000"/>
              </a:lnSpc>
              <a:spcBef>
                <a:spcPts val="600"/>
              </a:spcBef>
              <a:spcAft>
                <a:spcPts val="0"/>
              </a:spcAft>
              <a:buSzPts val="2200"/>
              <a:buChar char="▪"/>
            </a:pPr>
            <a:r>
              <a:rPr lang="en-US" sz="2200">
                <a:latin typeface="Rockwell"/>
                <a:ea typeface="Rockwell"/>
                <a:cs typeface="Rockwell"/>
                <a:sym typeface="Rockwell"/>
              </a:rPr>
              <a:t>Money of stable value enhances the gains from trade.</a:t>
            </a:r>
            <a:endParaRPr/>
          </a:p>
          <a:p>
            <a:pPr marL="182880" lvl="0" indent="-43179" algn="l" rtl="0">
              <a:lnSpc>
                <a:spcPct val="90000"/>
              </a:lnSpc>
              <a:spcBef>
                <a:spcPts val="600"/>
              </a:spcBef>
              <a:spcAft>
                <a:spcPts val="0"/>
              </a:spcAft>
              <a:buSzPts val="2200"/>
              <a:buNone/>
            </a:pPr>
            <a:endParaRPr sz="2200">
              <a:latin typeface="Rockwell"/>
              <a:ea typeface="Rockwell"/>
              <a:cs typeface="Rockwell"/>
              <a:sym typeface="Rockwell"/>
            </a:endParaRPr>
          </a:p>
          <a:p>
            <a:pPr marL="182880" lvl="0" indent="-182880" algn="l" rtl="0">
              <a:lnSpc>
                <a:spcPct val="90000"/>
              </a:lnSpc>
              <a:spcBef>
                <a:spcPts val="600"/>
              </a:spcBef>
              <a:spcAft>
                <a:spcPts val="0"/>
              </a:spcAft>
              <a:buSzPts val="2200"/>
              <a:buChar char="▪"/>
            </a:pPr>
            <a:r>
              <a:rPr lang="en-US" sz="2200">
                <a:latin typeface="Rockwell"/>
                <a:ea typeface="Rockwell"/>
                <a:cs typeface="Rockwell"/>
                <a:sym typeface="Rockwell"/>
              </a:rPr>
              <a:t>If money has a stable and predictable value, it will reduce the uncertainty accompanying transactions across time. </a:t>
            </a:r>
            <a:endParaRPr/>
          </a:p>
          <a:p>
            <a:pPr marL="182880" lvl="0" indent="-43179" algn="l" rtl="0">
              <a:lnSpc>
                <a:spcPct val="90000"/>
              </a:lnSpc>
              <a:spcBef>
                <a:spcPts val="600"/>
              </a:spcBef>
              <a:spcAft>
                <a:spcPts val="0"/>
              </a:spcAft>
              <a:buSzPts val="2200"/>
              <a:buNone/>
            </a:pPr>
            <a:endParaRPr sz="2200">
              <a:latin typeface="Rockwell"/>
              <a:ea typeface="Rockwell"/>
              <a:cs typeface="Rockwell"/>
              <a:sym typeface="Rockwell"/>
            </a:endParaRPr>
          </a:p>
          <a:p>
            <a:pPr marL="182880" lvl="0" indent="-182880" algn="l" rtl="0">
              <a:lnSpc>
                <a:spcPct val="90000"/>
              </a:lnSpc>
              <a:spcBef>
                <a:spcPts val="600"/>
              </a:spcBef>
              <a:spcAft>
                <a:spcPts val="0"/>
              </a:spcAft>
              <a:buSzPts val="2200"/>
              <a:buChar char="▪"/>
            </a:pPr>
            <a:r>
              <a:rPr lang="en-US" sz="2200">
                <a:latin typeface="Rockwell"/>
                <a:ea typeface="Rockwell"/>
                <a:cs typeface="Rockwell"/>
                <a:sym typeface="Rockwell"/>
              </a:rPr>
              <a:t>For example, it will be easier for borrowers and lenders to find mutually acceptable terms for loans and for many individuals to engage in time-dimension transactions (such as borrowing or lending for a house, automobile, capital equipment, education, business and the like over time) with some degree of certainty.</a:t>
            </a:r>
            <a:endParaRPr sz="2200">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sz="2200">
              <a:latin typeface="Rockwell"/>
              <a:ea typeface="Rockwell"/>
              <a:cs typeface="Rockwell"/>
              <a:sym typeface="Rockwell"/>
            </a:endParaRPr>
          </a:p>
        </p:txBody>
      </p:sp>
      <p:sp>
        <p:nvSpPr>
          <p:cNvPr id="575" name="Google Shape;575;p42"/>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3"/>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MONEY:</a:t>
            </a:r>
            <a:br>
              <a:rPr lang="en-US" sz="3200">
                <a:latin typeface="Rockwell"/>
                <a:ea typeface="Rockwell"/>
                <a:cs typeface="Rockwell"/>
                <a:sym typeface="Rockwell"/>
              </a:rPr>
            </a:br>
            <a:r>
              <a:rPr lang="en-US" sz="3200">
                <a:latin typeface="Rockwell"/>
                <a:ea typeface="Rockwell"/>
                <a:cs typeface="Rockwell"/>
                <a:sym typeface="Rockwell"/>
              </a:rPr>
              <a:t>THREE PRIMARY FUNCTIONS</a:t>
            </a:r>
            <a:endParaRPr sz="3200">
              <a:latin typeface="Rockwell"/>
              <a:ea typeface="Rockwell"/>
              <a:cs typeface="Rockwell"/>
              <a:sym typeface="Rockwell"/>
            </a:endParaRPr>
          </a:p>
        </p:txBody>
      </p:sp>
      <p:sp>
        <p:nvSpPr>
          <p:cNvPr id="581" name="Google Shape;581;p43"/>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2400"/>
              <a:buFont typeface="Rockwell"/>
              <a:buAutoNum type="arabicPeriod"/>
            </a:pPr>
            <a:r>
              <a:rPr lang="en-US" sz="2800">
                <a:latin typeface="Rockwell"/>
                <a:ea typeface="Rockwell"/>
                <a:cs typeface="Rockwell"/>
                <a:sym typeface="Rockwell"/>
              </a:rPr>
              <a:t>Medium of exchange </a:t>
            </a:r>
            <a:endParaRPr/>
          </a:p>
          <a:p>
            <a:pPr marL="731520" lvl="1" indent="-337185" algn="l" rtl="0">
              <a:lnSpc>
                <a:spcPct val="90000"/>
              </a:lnSpc>
              <a:spcBef>
                <a:spcPts val="0"/>
              </a:spcBef>
              <a:spcAft>
                <a:spcPts val="0"/>
              </a:spcAft>
              <a:buSzPts val="2400"/>
              <a:buFont typeface="Rockwell"/>
              <a:buNone/>
            </a:pPr>
            <a:endParaRPr sz="2600">
              <a:latin typeface="Rockwell"/>
              <a:ea typeface="Rockwell"/>
              <a:cs typeface="Rockwell"/>
              <a:sym typeface="Rockwell"/>
            </a:endParaRPr>
          </a:p>
          <a:p>
            <a:pPr marL="457200" lvl="0" indent="-457200" algn="l" rtl="0">
              <a:lnSpc>
                <a:spcPct val="90000"/>
              </a:lnSpc>
              <a:spcBef>
                <a:spcPts val="600"/>
              </a:spcBef>
              <a:spcAft>
                <a:spcPts val="0"/>
              </a:spcAft>
              <a:buSzPts val="2400"/>
              <a:buFont typeface="Rockwell"/>
              <a:buAutoNum type="arabicPeriod"/>
            </a:pPr>
            <a:r>
              <a:rPr lang="en-US" sz="2800">
                <a:latin typeface="Rockwell"/>
                <a:ea typeface="Rockwell"/>
                <a:cs typeface="Rockwell"/>
                <a:sym typeface="Rockwell"/>
              </a:rPr>
              <a:t>Store of value</a:t>
            </a:r>
            <a:endParaRPr/>
          </a:p>
          <a:p>
            <a:pPr marL="731520" lvl="1" indent="-337185" algn="l" rtl="0">
              <a:lnSpc>
                <a:spcPct val="90000"/>
              </a:lnSpc>
              <a:spcBef>
                <a:spcPts val="600"/>
              </a:spcBef>
              <a:spcAft>
                <a:spcPts val="0"/>
              </a:spcAft>
              <a:buSzPts val="2400"/>
              <a:buFont typeface="Rockwell"/>
              <a:buNone/>
            </a:pPr>
            <a:endParaRPr sz="2600">
              <a:latin typeface="Rockwell"/>
              <a:ea typeface="Rockwell"/>
              <a:cs typeface="Rockwell"/>
              <a:sym typeface="Rockwell"/>
            </a:endParaRPr>
          </a:p>
          <a:p>
            <a:pPr marL="457200" lvl="0" indent="-457200" algn="l" rtl="0">
              <a:lnSpc>
                <a:spcPct val="90000"/>
              </a:lnSpc>
              <a:spcBef>
                <a:spcPts val="600"/>
              </a:spcBef>
              <a:spcAft>
                <a:spcPts val="0"/>
              </a:spcAft>
              <a:buSzPts val="2400"/>
              <a:buFont typeface="Rockwell"/>
              <a:buAutoNum type="arabicPeriod"/>
            </a:pPr>
            <a:r>
              <a:rPr lang="en-US" sz="2800">
                <a:latin typeface="Rockwell"/>
                <a:ea typeface="Rockwell"/>
                <a:cs typeface="Rockwell"/>
                <a:sym typeface="Rockwell"/>
              </a:rPr>
              <a:t>Unit of account</a:t>
            </a:r>
            <a:endParaRPr sz="2800">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582" name="Google Shape;582;p43"/>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4"/>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en-US"/>
              <a:t>MONEY: MEDIUM OF EXCHANGE</a:t>
            </a:r>
            <a:endParaRPr/>
          </a:p>
        </p:txBody>
      </p:sp>
      <p:sp>
        <p:nvSpPr>
          <p:cNvPr id="588" name="Google Shape;588;p94"/>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a:t>Money simplifies transactions, such as when you use cash or your debit card to buy gas or purchase coffee from a café, which is more straightforward than bartering clothes, other goods, or your services in exchange for what you want to purchase. </a:t>
            </a:r>
            <a:endParaRPr/>
          </a:p>
          <a:p>
            <a:pPr marL="182880" lvl="0" indent="-74929" algn="l" rtl="0">
              <a:lnSpc>
                <a:spcPct val="90000"/>
              </a:lnSpc>
              <a:spcBef>
                <a:spcPts val="1200"/>
              </a:spcBef>
              <a:spcAft>
                <a:spcPts val="0"/>
              </a:spcAft>
              <a:buSzPts val="1700"/>
              <a:buNone/>
            </a:pPr>
            <a:endParaRPr/>
          </a:p>
          <a:p>
            <a:pPr marL="182880" lvl="0" indent="-182880" algn="l" rtl="0">
              <a:lnSpc>
                <a:spcPct val="90000"/>
              </a:lnSpc>
              <a:spcBef>
                <a:spcPts val="1200"/>
              </a:spcBef>
              <a:spcAft>
                <a:spcPts val="0"/>
              </a:spcAft>
              <a:buSzPts val="1700"/>
              <a:buChar char="▪"/>
            </a:pPr>
            <a:r>
              <a:rPr lang="en-US"/>
              <a:t>When you bought your textbook at a bookstore or online, you paid with cash or using your debit card, eliminating the need to exchange goods in your possession or your services for the book.</a:t>
            </a:r>
            <a:endParaRPr/>
          </a:p>
        </p:txBody>
      </p:sp>
      <p:sp>
        <p:nvSpPr>
          <p:cNvPr id="589" name="Google Shape;589;p9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Font typeface="Rockwell"/>
              <a:buNone/>
            </a:pPr>
            <a:r>
              <a:rPr lang="en-US" sz="4400">
                <a:latin typeface="Rockwell"/>
                <a:ea typeface="Rockwell"/>
                <a:cs typeface="Rockwell"/>
                <a:sym typeface="Rockwell"/>
              </a:rPr>
              <a:t>WHY IS ECONOMIC GROWTH IMPORTANT? </a:t>
            </a:r>
            <a:endParaRPr sz="4400">
              <a:latin typeface="Rockwell"/>
              <a:ea typeface="Rockwell"/>
              <a:cs typeface="Rockwell"/>
              <a:sym typeface="Rockwell"/>
            </a:endParaRPr>
          </a:p>
        </p:txBody>
      </p:sp>
      <p:sp>
        <p:nvSpPr>
          <p:cNvPr id="146" name="Google Shape;146;p4"/>
          <p:cNvSpPr txBox="1">
            <a:spLocks noGrp="1"/>
          </p:cNvSpPr>
          <p:nvPr>
            <p:ph type="body" idx="1"/>
          </p:nvPr>
        </p:nvSpPr>
        <p:spPr>
          <a:xfrm>
            <a:off x="685800" y="1626457"/>
            <a:ext cx="7772400" cy="4050792"/>
          </a:xfrm>
          <a:prstGeom prst="rect">
            <a:avLst/>
          </a:prstGeom>
          <a:noFill/>
          <a:ln>
            <a:noFill/>
          </a:ln>
        </p:spPr>
        <p:txBody>
          <a:bodyPr spcFirstLastPara="1" wrap="square" lIns="91425" tIns="45700" rIns="91425" bIns="45700" anchor="t" anchorCtr="0">
            <a:noAutofit/>
          </a:bodyPr>
          <a:lstStyle/>
          <a:p>
            <a:pPr marL="349250" lvl="0" indent="-342900" algn="l" rtl="0">
              <a:lnSpc>
                <a:spcPct val="90000"/>
              </a:lnSpc>
              <a:spcBef>
                <a:spcPts val="0"/>
              </a:spcBef>
              <a:spcAft>
                <a:spcPts val="0"/>
              </a:spcAft>
              <a:buSzPts val="1580"/>
              <a:buChar char="▪"/>
            </a:pPr>
            <a:r>
              <a:rPr lang="en-US" sz="2300">
                <a:latin typeface="Rockwell"/>
                <a:ea typeface="Rockwell"/>
                <a:cs typeface="Rockwell"/>
                <a:sym typeface="Rockwell"/>
              </a:rPr>
              <a:t>Robert Lucas, the 1995 Nobel laureate, stated, “Once you start thinking about economic growth, it is hard to think about anything else.”</a:t>
            </a:r>
            <a:endParaRPr sz="2300">
              <a:latin typeface="Rockwell"/>
              <a:ea typeface="Rockwell"/>
              <a:cs typeface="Rockwell"/>
              <a:sym typeface="Rockwell"/>
            </a:endParaRPr>
          </a:p>
          <a:p>
            <a:pPr marL="349250" lvl="0" indent="-242570" algn="l" rtl="0">
              <a:lnSpc>
                <a:spcPct val="90000"/>
              </a:lnSpc>
              <a:spcBef>
                <a:spcPts val="600"/>
              </a:spcBef>
              <a:spcAft>
                <a:spcPts val="0"/>
              </a:spcAft>
              <a:buSzPts val="1580"/>
              <a:buNone/>
            </a:pPr>
            <a:endParaRPr sz="2300">
              <a:latin typeface="Rockwell"/>
              <a:ea typeface="Rockwell"/>
              <a:cs typeface="Rockwell"/>
              <a:sym typeface="Rockwell"/>
            </a:endParaRPr>
          </a:p>
          <a:p>
            <a:pPr marL="349250" lvl="0" indent="-342900" algn="l" rtl="0">
              <a:lnSpc>
                <a:spcPct val="90000"/>
              </a:lnSpc>
              <a:spcBef>
                <a:spcPts val="600"/>
              </a:spcBef>
              <a:spcAft>
                <a:spcPts val="0"/>
              </a:spcAft>
              <a:buSzPts val="1580"/>
              <a:buChar char="▪"/>
            </a:pPr>
            <a:r>
              <a:rPr lang="en-US" sz="2300">
                <a:latin typeface="Rockwell"/>
                <a:ea typeface="Rockwell"/>
                <a:cs typeface="Rockwell"/>
                <a:sym typeface="Rockwell"/>
              </a:rPr>
              <a:t>Why do economists place so much emphasis on economic growth? Answer: Growth of real output is necessary for the growth of real income. Without growth, higher income levels and living standards cannot be achieved.</a:t>
            </a:r>
            <a:endParaRPr sz="2300">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sz="2300">
              <a:latin typeface="Rockwell"/>
              <a:ea typeface="Rockwell"/>
              <a:cs typeface="Rockwell"/>
              <a:sym typeface="Rockwell"/>
            </a:endParaRPr>
          </a:p>
          <a:p>
            <a:pPr marL="349250" lvl="0" indent="-342900" algn="l" rtl="0">
              <a:lnSpc>
                <a:spcPct val="90000"/>
              </a:lnSpc>
              <a:spcBef>
                <a:spcPts val="600"/>
              </a:spcBef>
              <a:spcAft>
                <a:spcPts val="0"/>
              </a:spcAft>
              <a:buSzPts val="1580"/>
              <a:buChar char="▪"/>
            </a:pPr>
            <a:r>
              <a:rPr lang="en-US" sz="2300">
                <a:latin typeface="Rockwell"/>
                <a:ea typeface="Rockwell"/>
                <a:cs typeface="Rockwell"/>
                <a:sym typeface="Rockwell"/>
              </a:rPr>
              <a:t>Throughout most of human history, economic growth has been extremely rare, but this began to change around 1800.</a:t>
            </a:r>
            <a:endParaRPr sz="2300">
              <a:latin typeface="Rockwell"/>
              <a:ea typeface="Rockwell"/>
              <a:cs typeface="Rockwell"/>
              <a:sym typeface="Rockwell"/>
            </a:endParaRPr>
          </a:p>
        </p:txBody>
      </p:sp>
      <p:sp>
        <p:nvSpPr>
          <p:cNvPr id="147" name="Google Shape;147;p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95"/>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en-US"/>
              <a:t>MONEY: STORE OF VALUE</a:t>
            </a:r>
            <a:endParaRPr/>
          </a:p>
        </p:txBody>
      </p:sp>
      <p:sp>
        <p:nvSpPr>
          <p:cNvPr id="595" name="Google Shape;595;p95"/>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a:t>Money can be saved and retrieved in the future without losing purchasing power, unlike perishable items. This feature enables you to deposit money into a savings account today and withdraw it later to purchase a car.</a:t>
            </a:r>
            <a:endParaRPr/>
          </a:p>
          <a:p>
            <a:pPr marL="182880" lvl="0" indent="-74929" algn="l" rtl="0">
              <a:lnSpc>
                <a:spcPct val="90000"/>
              </a:lnSpc>
              <a:spcBef>
                <a:spcPts val="1200"/>
              </a:spcBef>
              <a:spcAft>
                <a:spcPts val="0"/>
              </a:spcAft>
              <a:buSzPts val="1700"/>
              <a:buNone/>
            </a:pPr>
            <a:endParaRPr/>
          </a:p>
          <a:p>
            <a:pPr marL="182880" lvl="0" indent="-182880" algn="l" rtl="0">
              <a:lnSpc>
                <a:spcPct val="90000"/>
              </a:lnSpc>
              <a:spcBef>
                <a:spcPts val="1200"/>
              </a:spcBef>
              <a:spcAft>
                <a:spcPts val="0"/>
              </a:spcAft>
              <a:buSzPts val="1700"/>
              <a:buChar char="▪"/>
            </a:pPr>
            <a:r>
              <a:rPr lang="en-US"/>
              <a:t>Example: You receive a paycheck and decide to put a portion into a savings account to eventually use for car, college, or as a down payment on a house, demonstrating money's ability to store value for future use.</a:t>
            </a:r>
            <a:endParaRPr/>
          </a:p>
        </p:txBody>
      </p:sp>
      <p:sp>
        <p:nvSpPr>
          <p:cNvPr id="596" name="Google Shape;596;p95"/>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6"/>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en-US"/>
              <a:t>MONEY: UNIT OF ACCOUNT</a:t>
            </a:r>
            <a:endParaRPr/>
          </a:p>
        </p:txBody>
      </p:sp>
      <p:sp>
        <p:nvSpPr>
          <p:cNvPr id="602" name="Google Shape;602;p96"/>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en-US"/>
              <a:t>Money allows us to assign a specific value to goods and services, enabling us to quantify the cost of a new smartphone as "$799," rather than trying to express its value in terms of other goods like cows or wheat.</a:t>
            </a:r>
            <a:endParaRPr/>
          </a:p>
          <a:p>
            <a:pPr marL="182880" lvl="0" indent="-74929" algn="l" rtl="0">
              <a:lnSpc>
                <a:spcPct val="90000"/>
              </a:lnSpc>
              <a:spcBef>
                <a:spcPts val="1200"/>
              </a:spcBef>
              <a:spcAft>
                <a:spcPts val="0"/>
              </a:spcAft>
              <a:buSzPts val="1700"/>
              <a:buNone/>
            </a:pPr>
            <a:endParaRPr/>
          </a:p>
          <a:p>
            <a:pPr marL="182880" lvl="0" indent="-182880" algn="l" rtl="0">
              <a:lnSpc>
                <a:spcPct val="90000"/>
              </a:lnSpc>
              <a:spcBef>
                <a:spcPts val="1200"/>
              </a:spcBef>
              <a:spcAft>
                <a:spcPts val="0"/>
              </a:spcAft>
              <a:buSzPts val="1700"/>
              <a:buChar char="▪"/>
            </a:pPr>
            <a:r>
              <a:rPr lang="en-US"/>
              <a:t>Example: When comparing the price of smartphones across different vendors, money acts as a unit of account that helps you determine which vendor offers the more economical option relative to the features and capabilities.</a:t>
            </a:r>
            <a:endParaRPr/>
          </a:p>
        </p:txBody>
      </p:sp>
      <p:sp>
        <p:nvSpPr>
          <p:cNvPr id="603" name="Google Shape;603;p96"/>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7"/>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en-US"/>
              <a:t>INFLATION</a:t>
            </a:r>
            <a:endParaRPr/>
          </a:p>
        </p:txBody>
      </p:sp>
      <p:sp>
        <p:nvSpPr>
          <p:cNvPr id="609" name="Google Shape;609;p97"/>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90000"/>
              </a:lnSpc>
              <a:spcBef>
                <a:spcPts val="0"/>
              </a:spcBef>
              <a:spcAft>
                <a:spcPts val="0"/>
              </a:spcAft>
              <a:buSzPts val="2100"/>
              <a:buChar char="▪"/>
            </a:pPr>
            <a:r>
              <a:rPr lang="en-US" b="1"/>
              <a:t>Inflation</a:t>
            </a:r>
            <a:r>
              <a:rPr lang="en-US"/>
              <a:t> is an increase in the general level of prices, not merely an increase in the price of a few items such as gasoline, meat, and air travel.  </a:t>
            </a:r>
            <a:endParaRPr/>
          </a:p>
          <a:p>
            <a:pPr marL="182880" lvl="0" indent="-49529" algn="l" rtl="0">
              <a:lnSpc>
                <a:spcPct val="90000"/>
              </a:lnSpc>
              <a:spcBef>
                <a:spcPts val="600"/>
              </a:spcBef>
              <a:spcAft>
                <a:spcPts val="0"/>
              </a:spcAft>
              <a:buSzPts val="2100"/>
              <a:buNone/>
            </a:pPr>
            <a:endParaRPr/>
          </a:p>
          <a:p>
            <a:pPr marL="182880" lvl="0" indent="-182880" algn="l" rtl="0">
              <a:lnSpc>
                <a:spcPct val="90000"/>
              </a:lnSpc>
              <a:spcBef>
                <a:spcPts val="600"/>
              </a:spcBef>
              <a:spcAft>
                <a:spcPts val="0"/>
              </a:spcAft>
              <a:buSzPts val="2100"/>
              <a:buChar char="▪"/>
            </a:pPr>
            <a:r>
              <a:rPr lang="en-US" b="1"/>
              <a:t>Rapid increases in the supply of money </a:t>
            </a:r>
            <a:r>
              <a:rPr lang="en-US"/>
              <a:t>cause inflation</a:t>
            </a:r>
            <a:r>
              <a:rPr lang="en-US" sz="2000">
                <a:latin typeface="Rockwell"/>
                <a:ea typeface="Rockwell"/>
                <a:cs typeface="Rockwell"/>
                <a:sym typeface="Rockwell"/>
              </a:rPr>
              <a:t>.</a:t>
            </a:r>
            <a:endParaRPr/>
          </a:p>
          <a:p>
            <a:pPr marL="182880" lvl="0" indent="-49529" algn="l" rtl="0">
              <a:lnSpc>
                <a:spcPct val="90000"/>
              </a:lnSpc>
              <a:spcBef>
                <a:spcPts val="600"/>
              </a:spcBef>
              <a:spcAft>
                <a:spcPts val="0"/>
              </a:spcAft>
              <a:buSzPts val="2100"/>
              <a:buNone/>
            </a:pPr>
            <a:endParaRPr sz="2000">
              <a:latin typeface="Rockwell"/>
              <a:ea typeface="Rockwell"/>
              <a:cs typeface="Rockwell"/>
              <a:sym typeface="Rockwell"/>
            </a:endParaRPr>
          </a:p>
          <a:p>
            <a:pPr marL="182880" lvl="0" indent="-182880" algn="l" rtl="0">
              <a:lnSpc>
                <a:spcPct val="90000"/>
              </a:lnSpc>
              <a:spcBef>
                <a:spcPts val="600"/>
              </a:spcBef>
              <a:spcAft>
                <a:spcPts val="0"/>
              </a:spcAft>
              <a:buSzPts val="2100"/>
              <a:buChar char="▪"/>
            </a:pPr>
            <a:r>
              <a:rPr lang="en-US" sz="2000" b="1">
                <a:latin typeface="Rockwell"/>
                <a:ea typeface="Rockwell"/>
                <a:cs typeface="Rockwell"/>
                <a:sym typeface="Rockwell"/>
              </a:rPr>
              <a:t>Inflation generates uncertainty</a:t>
            </a:r>
            <a:r>
              <a:rPr lang="en-US" sz="2000">
                <a:latin typeface="Rockwell"/>
                <a:ea typeface="Rockwell"/>
                <a:cs typeface="Rockwell"/>
                <a:sym typeface="Rockwell"/>
              </a:rPr>
              <a:t>, reduces the gains from trade, and, thereby, retards economic growth.</a:t>
            </a:r>
            <a:endParaRPr>
              <a:latin typeface="Rockwell"/>
              <a:ea typeface="Rockwell"/>
              <a:cs typeface="Rockwell"/>
              <a:sym typeface="Rockwell"/>
            </a:endParaRPr>
          </a:p>
          <a:p>
            <a:pPr marL="182880" lvl="0" indent="-49529" algn="l" rtl="0">
              <a:lnSpc>
                <a:spcPct val="90000"/>
              </a:lnSpc>
              <a:spcBef>
                <a:spcPts val="600"/>
              </a:spcBef>
              <a:spcAft>
                <a:spcPts val="0"/>
              </a:spcAft>
              <a:buSzPts val="2100"/>
              <a:buNone/>
            </a:pPr>
            <a:endParaRPr/>
          </a:p>
          <a:p>
            <a:pPr marL="182880" lvl="0" indent="-182880" algn="l" rtl="0">
              <a:lnSpc>
                <a:spcPct val="90000"/>
              </a:lnSpc>
              <a:spcBef>
                <a:spcPts val="600"/>
              </a:spcBef>
              <a:spcAft>
                <a:spcPts val="0"/>
              </a:spcAft>
              <a:buSzPts val="2100"/>
              <a:buChar char="▪"/>
            </a:pPr>
            <a:r>
              <a:rPr lang="en-US"/>
              <a:t>The </a:t>
            </a:r>
            <a:r>
              <a:rPr lang="en-US" b="1"/>
              <a:t>consumer price index (CPI) </a:t>
            </a:r>
            <a:r>
              <a:rPr lang="en-US"/>
              <a:t>is the most widely used measure of inflation, reflecting the cost of purchasing the bundle of goods and services consumed by the typical household. </a:t>
            </a:r>
            <a:endParaRPr/>
          </a:p>
        </p:txBody>
      </p:sp>
      <p:sp>
        <p:nvSpPr>
          <p:cNvPr id="610" name="Google Shape;610;p97"/>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4"/>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100"/>
              <a:buFont typeface="Rockwell"/>
              <a:buNone/>
            </a:pPr>
            <a:r>
              <a:rPr lang="en-US" sz="4100">
                <a:latin typeface="Rockwell"/>
                <a:ea typeface="Rockwell"/>
                <a:cs typeface="Rockwell"/>
                <a:sym typeface="Rockwell"/>
              </a:rPr>
              <a:t>MEASUREMENT AND CONTROL OF MONEY</a:t>
            </a:r>
            <a:endParaRPr sz="4100">
              <a:latin typeface="Rockwell"/>
              <a:ea typeface="Rockwell"/>
              <a:cs typeface="Rockwell"/>
              <a:sym typeface="Rockwell"/>
            </a:endParaRPr>
          </a:p>
        </p:txBody>
      </p:sp>
      <p:sp>
        <p:nvSpPr>
          <p:cNvPr id="616" name="Google Shape;616;p44"/>
          <p:cNvSpPr txBox="1">
            <a:spLocks noGrp="1"/>
          </p:cNvSpPr>
          <p:nvPr>
            <p:ph type="body" idx="1"/>
          </p:nvPr>
        </p:nvSpPr>
        <p:spPr>
          <a:xfrm>
            <a:off x="457200" y="1600200"/>
            <a:ext cx="7736700" cy="4873500"/>
          </a:xfrm>
          <a:prstGeom prst="rect">
            <a:avLst/>
          </a:prstGeom>
          <a:noFill/>
          <a:ln>
            <a:noFill/>
          </a:ln>
        </p:spPr>
        <p:txBody>
          <a:bodyPr spcFirstLastPara="1" wrap="square" lIns="91425" tIns="45700" rIns="91425" bIns="45700" anchor="t" anchorCtr="0">
            <a:noAutofit/>
          </a:bodyPr>
          <a:lstStyle/>
          <a:p>
            <a:pPr marL="679133" lvl="1" indent="-342900" algn="l" rtl="0">
              <a:lnSpc>
                <a:spcPct val="90000"/>
              </a:lnSpc>
              <a:spcBef>
                <a:spcPts val="0"/>
              </a:spcBef>
              <a:spcAft>
                <a:spcPts val="0"/>
              </a:spcAft>
              <a:buSzPts val="2400"/>
              <a:buChar char="▪"/>
            </a:pPr>
            <a:r>
              <a:rPr lang="en-US" sz="2400"/>
              <a:t>The money supply of a nation is controlled by its central bank. In the U.S., the central bank is the Federal Reserve Bank or the Fed.</a:t>
            </a:r>
            <a:endParaRPr sz="2400"/>
          </a:p>
          <a:p>
            <a:pPr marL="457200" lvl="0" indent="0" algn="l" rtl="0">
              <a:lnSpc>
                <a:spcPct val="90000"/>
              </a:lnSpc>
              <a:spcBef>
                <a:spcPts val="0"/>
              </a:spcBef>
              <a:spcAft>
                <a:spcPts val="0"/>
              </a:spcAft>
              <a:buNone/>
            </a:pPr>
            <a:endParaRPr sz="2400"/>
          </a:p>
          <a:p>
            <a:pPr marL="679134" lvl="1" indent="-342899" algn="l" rtl="0">
              <a:lnSpc>
                <a:spcPct val="90000"/>
              </a:lnSpc>
              <a:spcBef>
                <a:spcPts val="0"/>
              </a:spcBef>
              <a:spcAft>
                <a:spcPts val="0"/>
              </a:spcAft>
              <a:buSzPts val="2400"/>
              <a:buChar char="▪"/>
            </a:pPr>
            <a:r>
              <a:rPr lang="en-US" sz="2400">
                <a:latin typeface="Rockwell"/>
                <a:ea typeface="Rockwell"/>
                <a:cs typeface="Rockwell"/>
                <a:sym typeface="Rockwell"/>
              </a:rPr>
              <a:t>The M1 money supply consists of currency held by the public, checking accounts, and traveler’s checks. The components of the M1 money supply can be used readily to buy goods and services.</a:t>
            </a:r>
            <a:endParaRPr sz="2400">
              <a:latin typeface="Rockwell"/>
              <a:ea typeface="Rockwell"/>
              <a:cs typeface="Rockwell"/>
              <a:sym typeface="Rockwell"/>
            </a:endParaRPr>
          </a:p>
          <a:p>
            <a:pPr marL="831534" lvl="1" indent="-220980" algn="l" rtl="0">
              <a:lnSpc>
                <a:spcPct val="90000"/>
              </a:lnSpc>
              <a:spcBef>
                <a:spcPts val="480"/>
              </a:spcBef>
              <a:spcAft>
                <a:spcPts val="0"/>
              </a:spcAft>
              <a:buSzPts val="1920"/>
              <a:buNone/>
            </a:pPr>
            <a:endParaRPr sz="2400">
              <a:latin typeface="Rockwell"/>
              <a:ea typeface="Rockwell"/>
              <a:cs typeface="Rockwell"/>
              <a:sym typeface="Rockwell"/>
            </a:endParaRPr>
          </a:p>
          <a:p>
            <a:pPr marL="679134" lvl="1" indent="-342899" algn="l" rtl="0">
              <a:lnSpc>
                <a:spcPct val="90000"/>
              </a:lnSpc>
              <a:spcBef>
                <a:spcPts val="480"/>
              </a:spcBef>
              <a:spcAft>
                <a:spcPts val="0"/>
              </a:spcAft>
              <a:buSzPts val="2400"/>
              <a:buChar char="▪"/>
            </a:pPr>
            <a:r>
              <a:rPr lang="en-US" sz="2400">
                <a:latin typeface="Rockwell"/>
                <a:ea typeface="Rockwell"/>
                <a:cs typeface="Rockwell"/>
                <a:sym typeface="Rockwell"/>
              </a:rPr>
              <a:t>The M2 money supply is a broader measure of money that includes various savings accounts.</a:t>
            </a:r>
            <a:endParaRPr sz="2400">
              <a:latin typeface="Rockwell"/>
              <a:ea typeface="Rockwell"/>
              <a:cs typeface="Rockwell"/>
              <a:sym typeface="Rockwell"/>
            </a:endParaRPr>
          </a:p>
          <a:p>
            <a:pPr marL="831534" lvl="1" indent="-220980" algn="l" rtl="0">
              <a:lnSpc>
                <a:spcPct val="90000"/>
              </a:lnSpc>
              <a:spcBef>
                <a:spcPts val="480"/>
              </a:spcBef>
              <a:spcAft>
                <a:spcPts val="0"/>
              </a:spcAft>
              <a:buSzPts val="1920"/>
              <a:buNone/>
            </a:pPr>
            <a:endParaRPr sz="2400">
              <a:latin typeface="Rockwell"/>
              <a:ea typeface="Rockwell"/>
              <a:cs typeface="Rockwell"/>
              <a:sym typeface="Rockwell"/>
            </a:endParaRPr>
          </a:p>
          <a:p>
            <a:pPr marL="679134" lvl="1" indent="-342899" algn="l" rtl="0">
              <a:lnSpc>
                <a:spcPct val="90000"/>
              </a:lnSpc>
              <a:spcBef>
                <a:spcPts val="480"/>
              </a:spcBef>
              <a:spcAft>
                <a:spcPts val="0"/>
              </a:spcAft>
              <a:buSzPts val="2400"/>
              <a:buChar char="▪"/>
            </a:pPr>
            <a:endParaRPr sz="2400">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617" name="Google Shape;617;p4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5"/>
          <p:cNvSpPr txBox="1">
            <a:spLocks noGrp="1"/>
          </p:cNvSpPr>
          <p:nvPr>
            <p:ph type="title"/>
          </p:nvPr>
        </p:nvSpPr>
        <p:spPr>
          <a:xfrm>
            <a:off x="448810" y="97941"/>
            <a:ext cx="7772400" cy="8156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THE VALUE OF MONEY</a:t>
            </a:r>
            <a:endParaRPr sz="3200">
              <a:latin typeface="Rockwell"/>
              <a:ea typeface="Rockwell"/>
              <a:cs typeface="Rockwell"/>
              <a:sym typeface="Rockwell"/>
            </a:endParaRPr>
          </a:p>
        </p:txBody>
      </p:sp>
      <p:sp>
        <p:nvSpPr>
          <p:cNvPr id="623" name="Google Shape;623;p45"/>
          <p:cNvSpPr txBox="1">
            <a:spLocks noGrp="1"/>
          </p:cNvSpPr>
          <p:nvPr>
            <p:ph type="body" idx="1"/>
          </p:nvPr>
        </p:nvSpPr>
        <p:spPr>
          <a:xfrm>
            <a:off x="448810" y="1627464"/>
            <a:ext cx="8034535" cy="431693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100"/>
              <a:buChar char="▪"/>
            </a:pPr>
            <a:r>
              <a:rPr lang="en-US" sz="2100">
                <a:latin typeface="Rockwell"/>
                <a:ea typeface="Rockwell"/>
                <a:cs typeface="Rockwell"/>
                <a:sym typeface="Rockwell"/>
              </a:rPr>
              <a:t>The value of money is determined by the supply of, and demand for, money.</a:t>
            </a:r>
            <a:endParaRPr/>
          </a:p>
          <a:p>
            <a:pPr marL="0" lvl="0" indent="0" algn="l" rtl="0">
              <a:lnSpc>
                <a:spcPct val="90000"/>
              </a:lnSpc>
              <a:spcBef>
                <a:spcPts val="0"/>
              </a:spcBef>
              <a:spcAft>
                <a:spcPts val="0"/>
              </a:spcAft>
              <a:buSzPts val="2100"/>
              <a:buNone/>
            </a:pPr>
            <a:endParaRPr sz="2100">
              <a:latin typeface="Rockwell"/>
              <a:ea typeface="Rockwell"/>
              <a:cs typeface="Rockwell"/>
              <a:sym typeface="Rockwell"/>
            </a:endParaRPr>
          </a:p>
          <a:p>
            <a:pPr marL="182880" lvl="0" indent="-182880" algn="l" rtl="0">
              <a:lnSpc>
                <a:spcPct val="90000"/>
              </a:lnSpc>
              <a:spcBef>
                <a:spcPts val="600"/>
              </a:spcBef>
              <a:spcAft>
                <a:spcPts val="0"/>
              </a:spcAft>
              <a:buSzPts val="2100"/>
              <a:buChar char="▪"/>
            </a:pPr>
            <a:r>
              <a:rPr lang="en-US" sz="2100">
                <a:latin typeface="Rockwell"/>
                <a:ea typeface="Rockwell"/>
                <a:cs typeface="Rockwell"/>
                <a:sym typeface="Rockwell"/>
              </a:rPr>
              <a:t>The value of money is steady when the supply of money grows slowly – for example – at approximately the same rate as goods and services.   </a:t>
            </a:r>
            <a:endParaRPr/>
          </a:p>
          <a:p>
            <a:pPr marL="182880" lvl="0" indent="-49529" algn="l" rtl="0">
              <a:lnSpc>
                <a:spcPct val="90000"/>
              </a:lnSpc>
              <a:spcBef>
                <a:spcPts val="600"/>
              </a:spcBef>
              <a:spcAft>
                <a:spcPts val="0"/>
              </a:spcAft>
              <a:buSzPts val="2100"/>
              <a:buNone/>
            </a:pPr>
            <a:endParaRPr sz="2100">
              <a:latin typeface="Rockwell"/>
              <a:ea typeface="Rockwell"/>
              <a:cs typeface="Rockwell"/>
              <a:sym typeface="Rockwell"/>
            </a:endParaRPr>
          </a:p>
          <a:p>
            <a:pPr marL="182880" lvl="0" indent="-182880" algn="l" rtl="0">
              <a:lnSpc>
                <a:spcPct val="90000"/>
              </a:lnSpc>
              <a:spcBef>
                <a:spcPts val="600"/>
              </a:spcBef>
              <a:spcAft>
                <a:spcPts val="0"/>
              </a:spcAft>
              <a:buSzPts val="2100"/>
              <a:buChar char="▪"/>
            </a:pPr>
            <a:r>
              <a:rPr lang="en-US" sz="2100">
                <a:latin typeface="Rockwell"/>
                <a:ea typeface="Rockwell"/>
                <a:cs typeface="Rockwell"/>
                <a:sym typeface="Rockwell"/>
              </a:rPr>
              <a:t>When a central bank expands the money supply rapidly relative to the production of goods and services, inflation results because there are too many units of money (for example, dollars) chasing too few goods and services.  </a:t>
            </a:r>
            <a:endParaRPr/>
          </a:p>
        </p:txBody>
      </p:sp>
      <p:sp>
        <p:nvSpPr>
          <p:cNvPr id="624" name="Google Shape;624;p45"/>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2fc2d1f89bd_0_6"/>
          <p:cNvSpPr txBox="1">
            <a:spLocks noGrp="1"/>
          </p:cNvSpPr>
          <p:nvPr>
            <p:ph type="title"/>
          </p:nvPr>
        </p:nvSpPr>
        <p:spPr>
          <a:xfrm>
            <a:off x="789700" y="398057"/>
            <a:ext cx="7772400" cy="160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Primary Cause of Inflation Is:</a:t>
            </a:r>
            <a:endParaRPr/>
          </a:p>
        </p:txBody>
      </p:sp>
      <p:sp>
        <p:nvSpPr>
          <p:cNvPr id="631" name="Google Shape;631;g2fc2d1f89bd_0_6"/>
          <p:cNvSpPr txBox="1">
            <a:spLocks noGrp="1"/>
          </p:cNvSpPr>
          <p:nvPr>
            <p:ph type="body" idx="1"/>
          </p:nvPr>
        </p:nvSpPr>
        <p:spPr>
          <a:xfrm>
            <a:off x="685800" y="2121408"/>
            <a:ext cx="7772400" cy="40509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r>
              <a:rPr lang="en-US" sz="2800"/>
              <a:t>Rapid growth in the money supply relative to the production of goods and services</a:t>
            </a:r>
            <a:endParaRPr sz="2800"/>
          </a:p>
          <a:p>
            <a:pPr marL="914400" lvl="1" indent="-406400" algn="l" rtl="0">
              <a:spcBef>
                <a:spcPts val="400"/>
              </a:spcBef>
              <a:spcAft>
                <a:spcPts val="0"/>
              </a:spcAft>
              <a:buSzPts val="2800"/>
              <a:buChar char="▪"/>
            </a:pPr>
            <a:r>
              <a:rPr lang="en-US" sz="2800"/>
              <a:t>Results in too much currency chasing too few goods</a:t>
            </a:r>
            <a:endParaRPr sz="2800"/>
          </a:p>
          <a:p>
            <a:pPr marL="914400" lvl="1" indent="-406400" algn="l" rtl="0">
              <a:spcBef>
                <a:spcPts val="0"/>
              </a:spcBef>
              <a:spcAft>
                <a:spcPts val="0"/>
              </a:spcAft>
              <a:buSzPts val="2800"/>
              <a:buChar char="▪"/>
            </a:pPr>
            <a:r>
              <a:rPr lang="en-US" sz="2800"/>
              <a:t>Prices rise</a:t>
            </a:r>
            <a:endParaRPr sz="2800"/>
          </a:p>
          <a:p>
            <a:pPr marL="914400" lvl="1" indent="-406400" algn="l" rtl="0">
              <a:spcBef>
                <a:spcPts val="0"/>
              </a:spcBef>
              <a:spcAft>
                <a:spcPts val="0"/>
              </a:spcAft>
              <a:buSzPts val="2800"/>
              <a:buChar char="▪"/>
            </a:pPr>
            <a:r>
              <a:rPr lang="en-US" sz="2800"/>
              <a:t>The purchasing power of each unit of currency decreases, distorting the information conveyed to consumers and producers</a:t>
            </a:r>
            <a:endParaRPr sz="2800"/>
          </a:p>
          <a:p>
            <a:pPr marL="914400" lvl="1" indent="-325755" algn="l" rtl="0">
              <a:spcBef>
                <a:spcPts val="0"/>
              </a:spcBef>
              <a:spcAft>
                <a:spcPts val="0"/>
              </a:spcAft>
              <a:buSzPts val="1530"/>
              <a:buChar char="▪"/>
            </a:pPr>
            <a:endParaRPr/>
          </a:p>
        </p:txBody>
      </p:sp>
      <p:sp>
        <p:nvSpPr>
          <p:cNvPr id="632" name="Google Shape;632;g2fc2d1f89bd_0_6"/>
          <p:cNvSpPr txBox="1">
            <a:spLocks noGrp="1"/>
          </p:cNvSpPr>
          <p:nvPr>
            <p:ph type="sldNum" idx="12"/>
          </p:nvPr>
        </p:nvSpPr>
        <p:spPr>
          <a:xfrm>
            <a:off x="8483346" y="6272785"/>
            <a:ext cx="4800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fc2d1f89bd_0_0"/>
          <p:cNvSpPr txBox="1">
            <a:spLocks noGrp="1"/>
          </p:cNvSpPr>
          <p:nvPr>
            <p:ph type="sldNum" idx="12"/>
          </p:nvPr>
        </p:nvSpPr>
        <p:spPr>
          <a:xfrm>
            <a:off x="8483346" y="6272785"/>
            <a:ext cx="4800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56</a:t>
            </a:fld>
            <a:endParaRPr/>
          </a:p>
        </p:txBody>
      </p:sp>
      <p:pic>
        <p:nvPicPr>
          <p:cNvPr id="639" name="Google Shape;639;g2fc2d1f89bd_0_0"/>
          <p:cNvPicPr preferRelativeResize="0"/>
          <p:nvPr/>
        </p:nvPicPr>
        <p:blipFill>
          <a:blip r:embed="rId3">
            <a:alphaModFix/>
          </a:blip>
          <a:stretch>
            <a:fillRect/>
          </a:stretch>
        </p:blipFill>
        <p:spPr>
          <a:xfrm>
            <a:off x="487050" y="338900"/>
            <a:ext cx="8169900" cy="4844400"/>
          </a:xfrm>
          <a:prstGeom prst="roundRect">
            <a:avLst>
              <a:gd name="adj" fmla="val 16667"/>
            </a:avLst>
          </a:prstGeom>
          <a:noFill/>
          <a:ln>
            <a:noFill/>
          </a:ln>
          <a:effectLst>
            <a:outerShdw blurRad="57150" dist="19050" dir="5400000" algn="bl" rotWithShape="0">
              <a:srgbClr val="000000"/>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6"/>
          <p:cNvSpPr txBox="1">
            <a:spLocks noGrp="1"/>
          </p:cNvSpPr>
          <p:nvPr>
            <p:ph type="title"/>
          </p:nvPr>
        </p:nvSpPr>
        <p:spPr>
          <a:xfrm>
            <a:off x="546608" y="58579"/>
            <a:ext cx="7772400" cy="160934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highlight>
                  <a:srgbClr val="FFFF00"/>
                </a:highlight>
                <a:latin typeface="Rockwell"/>
                <a:ea typeface="Rockwell"/>
                <a:cs typeface="Rockwell"/>
                <a:sym typeface="Rockwell"/>
              </a:rPr>
              <a:t>THE LINKAGES BETWEEN VARIOUS RATES OF GROWTH OF THE MONEY SUPPLY AND INFLATION</a:t>
            </a:r>
            <a:endParaRPr sz="3200">
              <a:highlight>
                <a:srgbClr val="FFFF00"/>
              </a:highlight>
              <a:latin typeface="Rockwell"/>
              <a:ea typeface="Rockwell"/>
              <a:cs typeface="Rockwell"/>
              <a:sym typeface="Rockwell"/>
            </a:endParaRPr>
          </a:p>
        </p:txBody>
      </p:sp>
      <p:sp>
        <p:nvSpPr>
          <p:cNvPr id="645" name="Google Shape;645;p46"/>
          <p:cNvSpPr txBox="1">
            <a:spLocks noGrp="1"/>
          </p:cNvSpPr>
          <p:nvPr>
            <p:ph type="body" idx="1"/>
          </p:nvPr>
        </p:nvSpPr>
        <p:spPr>
          <a:xfrm>
            <a:off x="457200" y="1998298"/>
            <a:ext cx="3217178" cy="4475701"/>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a:latin typeface="Rockwell"/>
                <a:ea typeface="Rockwell"/>
                <a:cs typeface="Rockwell"/>
                <a:sym typeface="Rockwell"/>
              </a:rPr>
              <a:t>Inflation is caused by rapid increases in the supply of money.</a:t>
            </a:r>
            <a:endParaRPr>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a:latin typeface="Rockwell"/>
                <a:ea typeface="Rockwell"/>
                <a:cs typeface="Rockwell"/>
                <a:sym typeface="Rockwell"/>
              </a:rPr>
              <a:t>The evidence presented in exhibit 6 supports this claim.</a:t>
            </a:r>
            <a:endParaRPr>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646" name="Google Shape;646;p46"/>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57</a:t>
            </a:fld>
            <a:endParaRPr/>
          </a:p>
        </p:txBody>
      </p:sp>
      <p:pic>
        <p:nvPicPr>
          <p:cNvPr id="647" name="Google Shape;647;p46"/>
          <p:cNvPicPr preferRelativeResize="0"/>
          <p:nvPr/>
        </p:nvPicPr>
        <p:blipFill rotWithShape="1">
          <a:blip r:embed="rId3">
            <a:alphaModFix/>
          </a:blip>
          <a:srcRect l="-455" t="734" r="-43" b="26231"/>
          <a:stretch/>
        </p:blipFill>
        <p:spPr>
          <a:xfrm>
            <a:off x="4135361" y="1747124"/>
            <a:ext cx="4027800" cy="4475700"/>
          </a:xfrm>
          <a:prstGeom prst="roundRect">
            <a:avLst>
              <a:gd name="adj" fmla="val 2316"/>
            </a:avLst>
          </a:prstGeom>
          <a:noFill/>
          <a:ln w="9525" cap="flat" cmpd="sng">
            <a:solidFill>
              <a:schemeClr val="dk1"/>
            </a:solidFill>
            <a:prstDash val="solid"/>
            <a:round/>
            <a:headEnd type="none" w="sm" len="sm"/>
            <a:tailEnd type="none" w="sm" len="sm"/>
          </a:ln>
          <a:effectLst>
            <a:outerShdw blurRad="50800" dist="76200" dir="2700000" algn="tl" rotWithShape="0">
              <a:srgbClr val="000000">
                <a:alpha val="40000"/>
              </a:srgbClr>
            </a:outerShdw>
          </a:effectLst>
        </p:spPr>
      </p:pic>
      <p:sp>
        <p:nvSpPr>
          <p:cNvPr id="648" name="Google Shape;648;p46"/>
          <p:cNvSpPr txBox="1"/>
          <p:nvPr/>
        </p:nvSpPr>
        <p:spPr>
          <a:xfrm>
            <a:off x="457200" y="6553200"/>
            <a:ext cx="795121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Source: The World Bank, </a:t>
            </a:r>
            <a:r>
              <a:rPr lang="en-US" sz="1000" i="1">
                <a:solidFill>
                  <a:schemeClr val="dk1"/>
                </a:solidFill>
                <a:latin typeface="Arial"/>
                <a:ea typeface="Arial"/>
                <a:cs typeface="Arial"/>
                <a:sym typeface="Arial"/>
              </a:rPr>
              <a:t>World Development Indicators</a:t>
            </a:r>
            <a:r>
              <a:rPr lang="en-US" sz="1000">
                <a:solidFill>
                  <a:schemeClr val="dk1"/>
                </a:solidFill>
                <a:latin typeface="Arial"/>
                <a:ea typeface="Arial"/>
                <a:cs typeface="Arial"/>
                <a:sym typeface="Arial"/>
              </a:rPr>
              <a:t>, 2015 and International Monetary Fund, </a:t>
            </a:r>
            <a:r>
              <a:rPr lang="en-US" sz="1000" i="1">
                <a:solidFill>
                  <a:schemeClr val="dk1"/>
                </a:solidFill>
                <a:latin typeface="Arial"/>
                <a:ea typeface="Arial"/>
                <a:cs typeface="Arial"/>
                <a:sym typeface="Arial"/>
              </a:rPr>
              <a:t>International Financial Statistics</a:t>
            </a:r>
            <a:r>
              <a:rPr lang="en-US" sz="1000">
                <a:solidFill>
                  <a:schemeClr val="dk1"/>
                </a:solidFill>
                <a:latin typeface="Arial"/>
                <a:ea typeface="Arial"/>
                <a:cs typeface="Arial"/>
                <a:sym typeface="Arial"/>
              </a:rPr>
              <a:t> (annual).</a:t>
            </a:r>
            <a:endParaRPr sz="1000">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8"/>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600"/>
              <a:buFont typeface="Rockwell"/>
              <a:buNone/>
            </a:pPr>
            <a:r>
              <a:rPr lang="en-US" sz="3600">
                <a:latin typeface="Rockwell"/>
                <a:ea typeface="Rockwell"/>
                <a:cs typeface="Rockwell"/>
                <a:sym typeface="Rockwell"/>
              </a:rPr>
              <a:t>MONETARY POLICY AND THE GREAT RECESSION</a:t>
            </a:r>
            <a:endParaRPr sz="3600">
              <a:latin typeface="Rockwell"/>
              <a:ea typeface="Rockwell"/>
              <a:cs typeface="Rockwell"/>
              <a:sym typeface="Rockwell"/>
            </a:endParaRPr>
          </a:p>
        </p:txBody>
      </p:sp>
      <p:sp>
        <p:nvSpPr>
          <p:cNvPr id="654" name="Google Shape;654;p48"/>
          <p:cNvSpPr txBox="1">
            <a:spLocks noGrp="1"/>
          </p:cNvSpPr>
          <p:nvPr>
            <p:ph type="body" idx="1"/>
          </p:nvPr>
        </p:nvSpPr>
        <p:spPr>
          <a:xfrm>
            <a:off x="457200" y="1600200"/>
            <a:ext cx="7672500" cy="48735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a:latin typeface="Rockwell"/>
                <a:ea typeface="Rockwell"/>
                <a:cs typeface="Rockwell"/>
                <a:sym typeface="Rockwell"/>
              </a:rPr>
              <a:t>Expansionary monetary policy during 2002-2004 pushed interest rates to historic low levels.</a:t>
            </a:r>
            <a:endParaRPr>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a:latin typeface="Rockwell"/>
                <a:ea typeface="Rockwell"/>
                <a:cs typeface="Rockwell"/>
                <a:sym typeface="Rockwell"/>
              </a:rPr>
              <a:t>Along with regulations promoting easy credit for housing, the low interest rates of 2002-2004 generated a boom in housing prices.</a:t>
            </a:r>
            <a:endParaRPr>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655" name="Google Shape;655;p48"/>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0"/>
          <p:cNvSpPr txBox="1">
            <a:spLocks noGrp="1"/>
          </p:cNvSpPr>
          <p:nvPr>
            <p:ph type="title"/>
          </p:nvPr>
        </p:nvSpPr>
        <p:spPr>
          <a:xfrm>
            <a:off x="178900" y="274650"/>
            <a:ext cx="85602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6: QUESTIONS FOR THOUGHT</a:t>
            </a:r>
            <a:endParaRPr sz="3200">
              <a:latin typeface="Rockwell"/>
              <a:ea typeface="Rockwell"/>
              <a:cs typeface="Rockwell"/>
              <a:sym typeface="Rockwell"/>
            </a:endParaRPr>
          </a:p>
        </p:txBody>
      </p:sp>
      <p:sp>
        <p:nvSpPr>
          <p:cNvPr id="661" name="Google Shape;661;p50"/>
          <p:cNvSpPr txBox="1">
            <a:spLocks noGrp="1"/>
          </p:cNvSpPr>
          <p:nvPr>
            <p:ph type="body" idx="1"/>
          </p:nvPr>
        </p:nvSpPr>
        <p:spPr>
          <a:xfrm>
            <a:off x="457200" y="1600200"/>
            <a:ext cx="7748700" cy="48738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1680"/>
              <a:buFont typeface="Rockwell"/>
              <a:buAutoNum type="arabicPeriod"/>
            </a:pPr>
            <a:r>
              <a:rPr lang="en-US">
                <a:latin typeface="Rockwell"/>
                <a:ea typeface="Rockwell"/>
                <a:cs typeface="Rockwell"/>
                <a:sym typeface="Rockwell"/>
              </a:rPr>
              <a:t>Would an increase in the minimum wage be an effective way to reduce the poverty rate? Why or why not?</a:t>
            </a:r>
            <a:endParaRPr/>
          </a:p>
          <a:p>
            <a:pPr marL="457200" lvl="0" indent="-350520" algn="l" rtl="0">
              <a:lnSpc>
                <a:spcPct val="90000"/>
              </a:lnSpc>
              <a:spcBef>
                <a:spcPts val="0"/>
              </a:spcBef>
              <a:spcAft>
                <a:spcPts val="0"/>
              </a:spcAft>
              <a:buSzPts val="1680"/>
              <a:buFont typeface="Rockwell"/>
              <a:buNone/>
            </a:pPr>
            <a:endParaRPr>
              <a:latin typeface="Rockwell"/>
              <a:ea typeface="Rockwell"/>
              <a:cs typeface="Rockwell"/>
              <a:sym typeface="Rockwell"/>
            </a:endParaRPr>
          </a:p>
          <a:p>
            <a:pPr marL="457200" lvl="0" indent="-457200" algn="l" rtl="0">
              <a:lnSpc>
                <a:spcPct val="90000"/>
              </a:lnSpc>
              <a:spcBef>
                <a:spcPts val="0"/>
              </a:spcBef>
              <a:spcAft>
                <a:spcPts val="0"/>
              </a:spcAft>
              <a:buSzPts val="1680"/>
              <a:buFont typeface="Rockwell"/>
              <a:buAutoNum type="arabicPeriod"/>
            </a:pPr>
            <a:r>
              <a:rPr lang="en-US">
                <a:latin typeface="Rockwell"/>
                <a:ea typeface="Rockwell"/>
                <a:cs typeface="Rockwell"/>
                <a:sym typeface="Rockwell"/>
              </a:rPr>
              <a:t>What is the motivation for occupational licensing? Who is helped and who is hurt by occupational licensing?</a:t>
            </a:r>
            <a:endParaRPr>
              <a:latin typeface="Rockwell"/>
              <a:ea typeface="Rockwell"/>
              <a:cs typeface="Rockwell"/>
              <a:sym typeface="Rockwell"/>
            </a:endParaRPr>
          </a:p>
        </p:txBody>
      </p:sp>
      <p:sp>
        <p:nvSpPr>
          <p:cNvPr id="662" name="Google Shape;662;p50"/>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90"/>
          <p:cNvSpPr txBox="1">
            <a:spLocks noGrp="1"/>
          </p:cNvSpPr>
          <p:nvPr>
            <p:ph type="title"/>
          </p:nvPr>
        </p:nvSpPr>
        <p:spPr>
          <a:xfrm>
            <a:off x="800100" y="4511898"/>
            <a:ext cx="4617592" cy="1609344"/>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SzPct val="100000"/>
              <a:buFont typeface="Rockwell"/>
              <a:buNone/>
            </a:pPr>
            <a:r>
              <a:rPr lang="en-US" sz="3900" u="sng">
                <a:solidFill>
                  <a:schemeClr val="hlink"/>
                </a:solidFill>
                <a:hlinkClick r:id="rId3"/>
              </a:rPr>
              <a:t>200 COUNTRIES, 200 YEARS</a:t>
            </a:r>
            <a:br>
              <a:rPr lang="en-US" sz="3900" u="sng">
                <a:solidFill>
                  <a:schemeClr val="hlink"/>
                </a:solidFill>
                <a:hlinkClick r:id="rId3"/>
              </a:rPr>
            </a:br>
            <a:r>
              <a:rPr lang="en-US" sz="3900" u="sng">
                <a:solidFill>
                  <a:schemeClr val="hlink"/>
                </a:solidFill>
                <a:hlinkClick r:id="rId3"/>
              </a:rPr>
              <a:t>VIDEO WITH HANS ROSLING</a:t>
            </a:r>
            <a:endParaRPr sz="3900"/>
          </a:p>
        </p:txBody>
      </p:sp>
      <p:sp>
        <p:nvSpPr>
          <p:cNvPr id="153" name="Google Shape;153;p90"/>
          <p:cNvSpPr txBox="1">
            <a:spLocks noGrp="1"/>
          </p:cNvSpPr>
          <p:nvPr>
            <p:ph type="body" idx="1"/>
          </p:nvPr>
        </p:nvSpPr>
        <p:spPr>
          <a:xfrm>
            <a:off x="5650991" y="4511896"/>
            <a:ext cx="2777491" cy="1609345"/>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1020"/>
              <a:buChar char="▪"/>
            </a:pPr>
            <a:r>
              <a:rPr lang="en-US" sz="1200"/>
              <a:t>The last 200 years transformed the world. Before 1809, every country had a life expectancy below 40 years and an annual income per person under $3000. Why is that?</a:t>
            </a:r>
            <a:endParaRPr/>
          </a:p>
          <a:p>
            <a:pPr marL="182880" lvl="0" indent="-182880" algn="l" rtl="0">
              <a:lnSpc>
                <a:spcPct val="90000"/>
              </a:lnSpc>
              <a:spcBef>
                <a:spcPts val="1200"/>
              </a:spcBef>
              <a:spcAft>
                <a:spcPts val="0"/>
              </a:spcAft>
              <a:buSzPts val="1020"/>
              <a:buChar char="▪"/>
            </a:pPr>
            <a:r>
              <a:rPr lang="en-US" sz="1200"/>
              <a:t>What does prosperity have to do with sound institutions and incentives?</a:t>
            </a:r>
            <a:endParaRPr/>
          </a:p>
        </p:txBody>
      </p:sp>
      <p:sp>
        <p:nvSpPr>
          <p:cNvPr id="154" name="Google Shape;154;p90"/>
          <p:cNvSpPr/>
          <p:nvPr/>
        </p:nvSpPr>
        <p:spPr>
          <a:xfrm>
            <a:off x="800100" y="4431215"/>
            <a:ext cx="7543800" cy="80683"/>
          </a:xfrm>
          <a:prstGeom prst="rect">
            <a:avLst/>
          </a:prstGeom>
          <a:blipFill rotWithShape="1">
            <a:blip r:embed="rId4">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5" name="Google Shape;155;p90"/>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6</a:t>
            </a:fld>
            <a:endParaRPr/>
          </a:p>
        </p:txBody>
      </p:sp>
      <p:pic>
        <p:nvPicPr>
          <p:cNvPr id="156" name="Google Shape;156;p90"/>
          <p:cNvPicPr preferRelativeResize="0"/>
          <p:nvPr/>
        </p:nvPicPr>
        <p:blipFill>
          <a:blip r:embed="rId5">
            <a:alphaModFix/>
          </a:blip>
          <a:stretch>
            <a:fillRect/>
          </a:stretch>
        </p:blipFill>
        <p:spPr>
          <a:xfrm>
            <a:off x="674875" y="152400"/>
            <a:ext cx="7967199" cy="412642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1"/>
          <p:cNvSpPr txBox="1">
            <a:spLocks noGrp="1"/>
          </p:cNvSpPr>
          <p:nvPr>
            <p:ph type="title"/>
          </p:nvPr>
        </p:nvSpPr>
        <p:spPr>
          <a:xfrm>
            <a:off x="457200" y="274650"/>
            <a:ext cx="82137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6: QUESTIONS FOR THOUGHT</a:t>
            </a:r>
            <a:endParaRPr sz="3200">
              <a:latin typeface="Rockwell"/>
              <a:ea typeface="Rockwell"/>
              <a:cs typeface="Rockwell"/>
              <a:sym typeface="Rockwell"/>
            </a:endParaRPr>
          </a:p>
        </p:txBody>
      </p:sp>
      <p:sp>
        <p:nvSpPr>
          <p:cNvPr id="668" name="Google Shape;668;p51"/>
          <p:cNvSpPr txBox="1">
            <a:spLocks noGrp="1"/>
          </p:cNvSpPr>
          <p:nvPr>
            <p:ph type="body" idx="1"/>
          </p:nvPr>
        </p:nvSpPr>
        <p:spPr>
          <a:xfrm>
            <a:off x="457200" y="1600200"/>
            <a:ext cx="7724700" cy="48738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1680"/>
              <a:buFont typeface="Rockwell"/>
              <a:buAutoNum type="arabicPeriod" startAt="3"/>
            </a:pPr>
            <a:r>
              <a:rPr lang="en-US">
                <a:latin typeface="Rockwell"/>
                <a:ea typeface="Rockwell"/>
                <a:cs typeface="Rockwell"/>
                <a:sym typeface="Rockwell"/>
              </a:rPr>
              <a:t>How did the combination of regulations promoting loose mortgage lending standards and the Fed’s artificially low interest-rate policies influence the boom and bust in the housing market and the soaring default rates and Great Recession that followed?</a:t>
            </a:r>
            <a:endParaRPr/>
          </a:p>
          <a:p>
            <a:pPr marL="457200" lvl="0" indent="-350520" algn="l" rtl="0">
              <a:lnSpc>
                <a:spcPct val="90000"/>
              </a:lnSpc>
              <a:spcBef>
                <a:spcPts val="0"/>
              </a:spcBef>
              <a:spcAft>
                <a:spcPts val="0"/>
              </a:spcAft>
              <a:buSzPts val="1680"/>
              <a:buFont typeface="Rockwell"/>
              <a:buNone/>
            </a:pPr>
            <a:endParaRPr>
              <a:latin typeface="Rockwell"/>
              <a:ea typeface="Rockwell"/>
              <a:cs typeface="Rockwell"/>
              <a:sym typeface="Rockwell"/>
            </a:endParaRPr>
          </a:p>
          <a:p>
            <a:pPr marL="457200" lvl="0" indent="-457200" algn="l" rtl="0">
              <a:lnSpc>
                <a:spcPct val="90000"/>
              </a:lnSpc>
              <a:spcBef>
                <a:spcPts val="0"/>
              </a:spcBef>
              <a:spcAft>
                <a:spcPts val="0"/>
              </a:spcAft>
              <a:buSzPts val="1680"/>
              <a:buFont typeface="Rockwell"/>
              <a:buAutoNum type="arabicPeriod" startAt="3"/>
            </a:pPr>
            <a:r>
              <a:rPr lang="en-US">
                <a:latin typeface="Rockwell"/>
                <a:ea typeface="Rockwell"/>
                <a:cs typeface="Rockwell"/>
                <a:sym typeface="Rockwell"/>
              </a:rPr>
              <a:t>How does money of stable value influence the volume of trade? How will this influence economic growth and prosperity?</a:t>
            </a:r>
            <a:endParaRPr>
              <a:latin typeface="Rockwell"/>
              <a:ea typeface="Rockwell"/>
              <a:cs typeface="Rockwell"/>
              <a:sym typeface="Rockwell"/>
            </a:endParaRPr>
          </a:p>
        </p:txBody>
      </p:sp>
      <p:sp>
        <p:nvSpPr>
          <p:cNvPr id="669" name="Google Shape;669;p51"/>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8"/>
          <p:cNvSpPr txBox="1">
            <a:spLocks noGrp="1"/>
          </p:cNvSpPr>
          <p:nvPr>
            <p:ph type="title"/>
          </p:nvPr>
        </p:nvSpPr>
        <p:spPr>
          <a:xfrm>
            <a:off x="234892" y="274649"/>
            <a:ext cx="8825218" cy="1846759"/>
          </a:xfrm>
          <a:prstGeom prst="rect">
            <a:avLst/>
          </a:prstGeom>
          <a:solidFill>
            <a:schemeClr val="accent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7: IMPACT OF TAXES AND INTERNATIONAL TRADE</a:t>
            </a:r>
            <a:endParaRPr sz="3200">
              <a:latin typeface="Rockwell"/>
              <a:ea typeface="Rockwell"/>
              <a:cs typeface="Rockwell"/>
              <a:sym typeface="Rockwell"/>
            </a:endParaRPr>
          </a:p>
        </p:txBody>
      </p:sp>
      <p:sp>
        <p:nvSpPr>
          <p:cNvPr id="675" name="Google Shape;675;p98"/>
          <p:cNvSpPr txBox="1">
            <a:spLocks noGrp="1"/>
          </p:cNvSpPr>
          <p:nvPr>
            <p:ph type="body" idx="1"/>
          </p:nvPr>
        </p:nvSpPr>
        <p:spPr>
          <a:xfrm>
            <a:off x="685800" y="3640822"/>
            <a:ext cx="7772400" cy="25313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700"/>
              <a:buNone/>
            </a:pPr>
            <a:r>
              <a:rPr lang="en-US" b="1">
                <a:latin typeface="Cambria"/>
                <a:ea typeface="Cambria"/>
                <a:cs typeface="Cambria"/>
                <a:sym typeface="Cambria"/>
              </a:rPr>
              <a:t>CSE 2.6 </a:t>
            </a:r>
            <a:r>
              <a:rPr lang="en-US">
                <a:latin typeface="Cambria"/>
                <a:ea typeface="Cambria"/>
                <a:cs typeface="Cambria"/>
                <a:sym typeface="Cambria"/>
              </a:rPr>
              <a:t>Low tax rates: People produce more when they can keep more of what they earn.</a:t>
            </a:r>
            <a:endParaRPr>
              <a:latin typeface="Helvetica Neue"/>
              <a:ea typeface="Helvetica Neue"/>
              <a:cs typeface="Helvetica Neue"/>
              <a:sym typeface="Helvetica Neue"/>
            </a:endParaRPr>
          </a:p>
          <a:p>
            <a:pPr marL="0" lvl="0" indent="0" algn="l" rtl="0">
              <a:lnSpc>
                <a:spcPct val="90000"/>
              </a:lnSpc>
              <a:spcBef>
                <a:spcPts val="2400"/>
              </a:spcBef>
              <a:spcAft>
                <a:spcPts val="0"/>
              </a:spcAft>
              <a:buSzPts val="1700"/>
              <a:buNone/>
            </a:pPr>
            <a:r>
              <a:rPr lang="en-US" b="1">
                <a:latin typeface="Cambria"/>
                <a:ea typeface="Cambria"/>
                <a:cs typeface="Cambria"/>
                <a:sym typeface="Cambria"/>
              </a:rPr>
              <a:t>CSE 2.7 </a:t>
            </a:r>
            <a:r>
              <a:rPr lang="en-US">
                <a:latin typeface="Cambria"/>
                <a:ea typeface="Cambria"/>
                <a:cs typeface="Cambria"/>
                <a:sym typeface="Cambria"/>
              </a:rPr>
              <a:t>Free trade: People achieve higher incomes when they are free to trade with individuals in other countries.</a:t>
            </a:r>
            <a:r>
              <a:rPr lang="en-US" b="1">
                <a:latin typeface="Cambria"/>
                <a:ea typeface="Cambria"/>
                <a:cs typeface="Cambria"/>
                <a:sym typeface="Cambria"/>
              </a:rPr>
              <a:t> </a:t>
            </a:r>
            <a:endParaRPr>
              <a:latin typeface="Helvetica Neue"/>
              <a:ea typeface="Helvetica Neue"/>
              <a:cs typeface="Helvetica Neue"/>
              <a:sym typeface="Helvetica Neue"/>
            </a:endParaRPr>
          </a:p>
        </p:txBody>
      </p:sp>
      <p:sp>
        <p:nvSpPr>
          <p:cNvPr id="676" name="Google Shape;676;p98"/>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61</a:t>
            </a:fld>
            <a:endParaRPr/>
          </a:p>
        </p:txBody>
      </p:sp>
      <p:sp>
        <p:nvSpPr>
          <p:cNvPr id="677" name="Google Shape;677;p98"/>
          <p:cNvSpPr txBox="1"/>
          <p:nvPr/>
        </p:nvSpPr>
        <p:spPr>
          <a:xfrm>
            <a:off x="234892" y="2189419"/>
            <a:ext cx="8825218" cy="954107"/>
          </a:xfrm>
          <a:prstGeom prst="rect">
            <a:avLst/>
          </a:prstGeom>
          <a:solidFill>
            <a:srgbClr val="EF8B6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Rockwell"/>
                <a:ea typeface="Rockwell"/>
                <a:cs typeface="Rockwell"/>
                <a:sym typeface="Rockwell"/>
              </a:rPr>
              <a:t>CSE 2.6, 2.7, Economic Freedom, and Final Thoughts</a:t>
            </a:r>
            <a:br>
              <a:rPr lang="en-US" sz="2800">
                <a:solidFill>
                  <a:schemeClr val="dk1"/>
                </a:solidFill>
                <a:latin typeface="Rockwell"/>
                <a:ea typeface="Rockwell"/>
                <a:cs typeface="Rockwell"/>
                <a:sym typeface="Rockwell"/>
              </a:rPr>
            </a:br>
            <a:r>
              <a:rPr lang="en-US" sz="2800">
                <a:solidFill>
                  <a:schemeClr val="dk1"/>
                </a:solidFill>
                <a:latin typeface="Rockwell"/>
                <a:ea typeface="Rockwell"/>
                <a:cs typeface="Rockwell"/>
                <a:sym typeface="Rockwell"/>
              </a:rPr>
              <a:t>ELEMENTS</a:t>
            </a:r>
            <a:endParaRPr sz="1100">
              <a:solidFill>
                <a:schemeClr val="dk1"/>
              </a:solidFill>
              <a:latin typeface="Rockwell"/>
              <a:ea typeface="Rockwell"/>
              <a:cs typeface="Rockwell"/>
              <a:sym typeface="Rockwe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9"/>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62</a:t>
            </a:fld>
            <a:endParaRPr/>
          </a:p>
        </p:txBody>
      </p:sp>
      <p:sp>
        <p:nvSpPr>
          <p:cNvPr id="683" name="Google Shape;683;p99"/>
          <p:cNvSpPr txBox="1">
            <a:spLocks noGrp="1"/>
          </p:cNvSpPr>
          <p:nvPr>
            <p:ph type="title"/>
          </p:nvPr>
        </p:nvSpPr>
        <p:spPr>
          <a:xfrm>
            <a:off x="234892" y="484188"/>
            <a:ext cx="8825218" cy="1609725"/>
          </a:xfrm>
          <a:prstGeom prst="rect">
            <a:avLst/>
          </a:prstGeom>
          <a:solidFill>
            <a:schemeClr val="accent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7: IMPACT OF TAXES AND INTERNATIONAL TRADE</a:t>
            </a:r>
            <a:endParaRPr sz="3200">
              <a:latin typeface="Rockwell"/>
              <a:ea typeface="Rockwell"/>
              <a:cs typeface="Rockwell"/>
              <a:sym typeface="Rockwell"/>
            </a:endParaRPr>
          </a:p>
        </p:txBody>
      </p:sp>
      <p:sp>
        <p:nvSpPr>
          <p:cNvPr id="684" name="Google Shape;684;p99"/>
          <p:cNvSpPr txBox="1"/>
          <p:nvPr/>
        </p:nvSpPr>
        <p:spPr>
          <a:xfrm>
            <a:off x="685800" y="3326356"/>
            <a:ext cx="7772400" cy="2394936"/>
          </a:xfrm>
          <a:prstGeom prst="rect">
            <a:avLst/>
          </a:prstGeom>
          <a:noFill/>
          <a:ln>
            <a:noFill/>
          </a:ln>
        </p:spPr>
        <p:txBody>
          <a:bodyPr spcFirstLastPara="1" wrap="square" lIns="91425" tIns="45700" rIns="91425" bIns="45700" anchor="t" anchorCtr="0">
            <a:noAutofit/>
          </a:bodyPr>
          <a:lstStyle/>
          <a:p>
            <a:pPr marL="663894" marR="0" lvl="1" indent="-342900" algn="l" rtl="0">
              <a:lnSpc>
                <a:spcPct val="90000"/>
              </a:lnSpc>
              <a:spcBef>
                <a:spcPts val="420"/>
              </a:spcBef>
              <a:spcAft>
                <a:spcPts val="0"/>
              </a:spcAft>
              <a:buClr>
                <a:srgbClr val="9E3611"/>
              </a:buClr>
              <a:buSzPts val="2400"/>
              <a:buFont typeface="Noto Sans Symbols"/>
              <a:buChar char="▪"/>
            </a:pPr>
            <a:r>
              <a:rPr lang="en-US" sz="2400" b="0" i="0" u="none" strike="noStrike" cap="none">
                <a:solidFill>
                  <a:schemeClr val="dk1"/>
                </a:solidFill>
                <a:latin typeface="Rockwell"/>
                <a:ea typeface="Rockwell"/>
                <a:cs typeface="Rockwell"/>
                <a:sym typeface="Rockwell"/>
              </a:rPr>
              <a:t>Taxes, incentives, and productive activity</a:t>
            </a:r>
            <a:endParaRPr/>
          </a:p>
          <a:p>
            <a:pPr marL="663894" marR="0" lvl="1" indent="-342900" algn="l" rtl="0">
              <a:lnSpc>
                <a:spcPct val="90000"/>
              </a:lnSpc>
              <a:spcBef>
                <a:spcPts val="420"/>
              </a:spcBef>
              <a:spcAft>
                <a:spcPts val="0"/>
              </a:spcAft>
              <a:buClr>
                <a:srgbClr val="9E3611"/>
              </a:buClr>
              <a:buSzPts val="2400"/>
              <a:buFont typeface="Noto Sans Symbols"/>
              <a:buChar char="▪"/>
            </a:pPr>
            <a:r>
              <a:rPr lang="en-US" sz="2400" b="0" i="0" u="none" strike="noStrike" cap="none">
                <a:solidFill>
                  <a:schemeClr val="dk1"/>
                </a:solidFill>
                <a:latin typeface="Rockwell"/>
                <a:ea typeface="Rockwell"/>
                <a:cs typeface="Rockwell"/>
                <a:sym typeface="Rockwell"/>
              </a:rPr>
              <a:t>Gains from international trade </a:t>
            </a:r>
            <a:endParaRPr/>
          </a:p>
          <a:p>
            <a:pPr marL="663894" marR="0" lvl="1" indent="-342900" algn="l" rtl="0">
              <a:lnSpc>
                <a:spcPct val="90000"/>
              </a:lnSpc>
              <a:spcBef>
                <a:spcPts val="420"/>
              </a:spcBef>
              <a:spcAft>
                <a:spcPts val="0"/>
              </a:spcAft>
              <a:buClr>
                <a:srgbClr val="9E3611"/>
              </a:buClr>
              <a:buSzPts val="2400"/>
              <a:buFont typeface="Noto Sans Symbols"/>
              <a:buChar char="▪"/>
            </a:pPr>
            <a:r>
              <a:rPr lang="en-US" sz="2400" b="0" i="0" u="none" strike="noStrike" cap="none">
                <a:solidFill>
                  <a:schemeClr val="dk1"/>
                </a:solidFill>
                <a:latin typeface="Rockwell"/>
                <a:ea typeface="Rockwell"/>
                <a:cs typeface="Rockwell"/>
                <a:sym typeface="Rockwell"/>
              </a:rPr>
              <a:t>Economics, politics, and trade restrictions </a:t>
            </a:r>
            <a:endParaRPr/>
          </a:p>
          <a:p>
            <a:pPr marL="663894" marR="0" lvl="1" indent="-342900" algn="l" rtl="0">
              <a:lnSpc>
                <a:spcPct val="90000"/>
              </a:lnSpc>
              <a:spcBef>
                <a:spcPts val="420"/>
              </a:spcBef>
              <a:spcAft>
                <a:spcPts val="0"/>
              </a:spcAft>
              <a:buClr>
                <a:srgbClr val="9E3611"/>
              </a:buClr>
              <a:buSzPts val="2400"/>
              <a:buFont typeface="Noto Sans Symbols"/>
              <a:buChar char="▪"/>
            </a:pPr>
            <a:r>
              <a:rPr lang="en-US" sz="2400" b="0" i="0" u="none" strike="noStrike" cap="none">
                <a:solidFill>
                  <a:schemeClr val="dk1"/>
                </a:solidFill>
                <a:latin typeface="Rockwell"/>
                <a:ea typeface="Rockwell"/>
                <a:cs typeface="Rockwell"/>
                <a:sym typeface="Rockwell"/>
              </a:rPr>
              <a:t>Economic freedom, growth, and income</a:t>
            </a:r>
            <a:endParaRPr/>
          </a:p>
        </p:txBody>
      </p:sp>
      <p:sp>
        <p:nvSpPr>
          <p:cNvPr id="685" name="Google Shape;685;p99"/>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p>
            <a:pPr marL="182880" lvl="0" indent="-74929" algn="l" rtl="0">
              <a:lnSpc>
                <a:spcPct val="90000"/>
              </a:lnSpc>
              <a:spcBef>
                <a:spcPts val="0"/>
              </a:spcBef>
              <a:spcAft>
                <a:spcPts val="0"/>
              </a:spcAft>
              <a:buSzPts val="1700"/>
              <a:buNone/>
            </a:pPr>
            <a:endParaRPr/>
          </a:p>
        </p:txBody>
      </p:sp>
      <p:sp>
        <p:nvSpPr>
          <p:cNvPr id="686" name="Google Shape;686;p99"/>
          <p:cNvSpPr txBox="1"/>
          <p:nvPr/>
        </p:nvSpPr>
        <p:spPr>
          <a:xfrm>
            <a:off x="234892" y="2189419"/>
            <a:ext cx="8825218" cy="954107"/>
          </a:xfrm>
          <a:prstGeom prst="rect">
            <a:avLst/>
          </a:prstGeom>
          <a:solidFill>
            <a:srgbClr val="EF8B6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Rockwell"/>
                <a:ea typeface="Rockwell"/>
                <a:cs typeface="Rockwell"/>
                <a:sym typeface="Rockwell"/>
              </a:rPr>
              <a:t>CSE 2.6, 2.7, Economic Freedom, and Final Thoughts</a:t>
            </a:r>
            <a:br>
              <a:rPr lang="en-US" sz="2800">
                <a:solidFill>
                  <a:schemeClr val="dk1"/>
                </a:solidFill>
                <a:latin typeface="Rockwell"/>
                <a:ea typeface="Rockwell"/>
                <a:cs typeface="Rockwell"/>
                <a:sym typeface="Rockwell"/>
              </a:rPr>
            </a:br>
            <a:r>
              <a:rPr lang="en-US" sz="2800">
                <a:solidFill>
                  <a:schemeClr val="dk1"/>
                </a:solidFill>
                <a:latin typeface="Rockwell"/>
                <a:ea typeface="Rockwell"/>
                <a:cs typeface="Rockwell"/>
                <a:sym typeface="Rockwell"/>
              </a:rPr>
              <a:t>CONCEPTS</a:t>
            </a:r>
            <a:endParaRPr sz="1100">
              <a:solidFill>
                <a:schemeClr val="dk1"/>
              </a:solidFill>
              <a:latin typeface="Rockwell"/>
              <a:ea typeface="Rockwell"/>
              <a:cs typeface="Rockwell"/>
              <a:sym typeface="Rockwe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00"/>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63</a:t>
            </a:fld>
            <a:endParaRPr/>
          </a:p>
        </p:txBody>
      </p:sp>
      <p:sp>
        <p:nvSpPr>
          <p:cNvPr id="692" name="Google Shape;692;p100"/>
          <p:cNvSpPr txBox="1">
            <a:spLocks noGrp="1"/>
          </p:cNvSpPr>
          <p:nvPr>
            <p:ph type="title"/>
          </p:nvPr>
        </p:nvSpPr>
        <p:spPr>
          <a:xfrm>
            <a:off x="173011" y="148629"/>
            <a:ext cx="8825218" cy="1609725"/>
          </a:xfrm>
          <a:prstGeom prst="rect">
            <a:avLst/>
          </a:prstGeom>
          <a:solidFill>
            <a:schemeClr val="accent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7: IMPACT OF TAXES AND INTERNATIONAL TRADE</a:t>
            </a:r>
            <a:endParaRPr sz="3200">
              <a:latin typeface="Rockwell"/>
              <a:ea typeface="Rockwell"/>
              <a:cs typeface="Rockwell"/>
              <a:sym typeface="Rockwell"/>
            </a:endParaRPr>
          </a:p>
        </p:txBody>
      </p:sp>
      <p:graphicFrame>
        <p:nvGraphicFramePr>
          <p:cNvPr id="693" name="Google Shape;693;p100"/>
          <p:cNvGraphicFramePr/>
          <p:nvPr/>
        </p:nvGraphicFramePr>
        <p:xfrm>
          <a:off x="687896" y="1977232"/>
          <a:ext cx="3000000" cy="3000000"/>
        </p:xfrm>
        <a:graphic>
          <a:graphicData uri="http://schemas.openxmlformats.org/drawingml/2006/table">
            <a:tbl>
              <a:tblPr firstRow="1" firstCol="1" bandRow="1">
                <a:noFill/>
                <a:tableStyleId>{91822B42-1DA7-4488-83A3-1BE21E76DB05}</a:tableStyleId>
              </a:tblPr>
              <a:tblGrid>
                <a:gridCol w="7795450">
                  <a:extLst>
                    <a:ext uri="{9D8B030D-6E8A-4147-A177-3AD203B41FA5}">
                      <a16:colId xmlns:a16="http://schemas.microsoft.com/office/drawing/2014/main" val="20000"/>
                    </a:ext>
                  </a:extLst>
                </a:gridCol>
              </a:tblGrid>
              <a:tr h="4364050">
                <a:tc>
                  <a:txBody>
                    <a:bodyPr/>
                    <a:lstStyle/>
                    <a:p>
                      <a:pPr marL="0" marR="0" lvl="0" indent="0" algn="l" rtl="0">
                        <a:lnSpc>
                          <a:spcPct val="107000"/>
                        </a:lnSpc>
                        <a:spcBef>
                          <a:spcPts val="0"/>
                        </a:spcBef>
                        <a:spcAft>
                          <a:spcPts val="0"/>
                        </a:spcAft>
                        <a:buNone/>
                      </a:pPr>
                      <a:r>
                        <a:rPr lang="en-US" sz="900" u="none" strike="noStrike" cap="none"/>
                        <a:t> </a:t>
                      </a:r>
                      <a:endParaRPr sz="900" u="none" strike="noStrike" cap="none">
                        <a:solidFill>
                          <a:srgbClr val="3F3F3F"/>
                        </a:solidFill>
                      </a:endParaRPr>
                    </a:p>
                    <a:p>
                      <a:pPr marL="342900" marR="0" lvl="0" indent="-342900" algn="l" rtl="0">
                        <a:lnSpc>
                          <a:spcPct val="115000"/>
                        </a:lnSpc>
                        <a:spcBef>
                          <a:spcPts val="800"/>
                        </a:spcBef>
                        <a:spcAft>
                          <a:spcPts val="0"/>
                        </a:spcAft>
                        <a:buClr>
                          <a:srgbClr val="3F3F3F"/>
                        </a:buClr>
                        <a:buSzPts val="1200"/>
                        <a:buFont typeface="Noto Sans Symbols"/>
                        <a:buChar char="∙"/>
                      </a:pPr>
                      <a:r>
                        <a:rPr lang="en-US" sz="1200" u="none" strike="noStrike" cap="none">
                          <a:solidFill>
                            <a:srgbClr val="3F3F3F"/>
                          </a:solidFill>
                        </a:rPr>
                        <a:t>There is an economic role for government in a market economy whenever the benefits of a government policy outweigh its costs. Governments often provide for national defense, address environmental concerns, define and protect property rights, and attempt to make markets more competitive. Most government policies also have direct or indirect effects on peoples’ incomes. (Standard 16: Role Of Government And Market Failure, </a:t>
                      </a:r>
                      <a:r>
                        <a:rPr lang="en-US" sz="1200" u="sng" strike="noStrike" cap="none">
                          <a:solidFill>
                            <a:srgbClr val="3F3F3F"/>
                          </a:solidFill>
                          <a:hlinkClick r:id="rId3">
                            <a:extLst>
                              <a:ext uri="{A12FA001-AC4F-418D-AE19-62706E023703}">
                                <ahyp:hlinkClr xmlns:ahyp="http://schemas.microsoft.com/office/drawing/2018/hyperlinkcolor" val="tx"/>
                              </a:ext>
                            </a:extLst>
                          </a:hlinkClick>
                        </a:rPr>
                        <a:t>PDF</a:t>
                      </a:r>
                      <a:r>
                        <a:rPr lang="en-US" sz="1200" u="none" strike="noStrike" cap="none">
                          <a:solidFill>
                            <a:srgbClr val="3F3F3F"/>
                          </a:solidFill>
                        </a:rPr>
                        <a:t>)</a:t>
                      </a:r>
                      <a:endParaRPr sz="900" u="none" strike="noStrike" cap="none">
                        <a:solidFill>
                          <a:srgbClr val="3F3F3F"/>
                        </a:solidFill>
                      </a:endParaRPr>
                    </a:p>
                    <a:p>
                      <a:pPr marL="342900" marR="0" lvl="0" indent="-342900" algn="l" rtl="0">
                        <a:lnSpc>
                          <a:spcPct val="115000"/>
                        </a:lnSpc>
                        <a:spcBef>
                          <a:spcPts val="0"/>
                        </a:spcBef>
                        <a:spcAft>
                          <a:spcPts val="0"/>
                        </a:spcAft>
                        <a:buClr>
                          <a:srgbClr val="3F3F3F"/>
                        </a:buClr>
                        <a:buSzPts val="1200"/>
                        <a:buFont typeface="Noto Sans Symbols"/>
                        <a:buChar char="∙"/>
                      </a:pPr>
                      <a:r>
                        <a:rPr lang="en-US" sz="1200" u="none" strike="noStrike" cap="none">
                          <a:solidFill>
                            <a:srgbClr val="3F3F3F"/>
                          </a:solidFill>
                        </a:rPr>
                        <a:t>Unemployment imposes costs on individuals and the overall economy. Inflation, both expected and unexpected, also imposes costs on individuals and the overall economy. Unemployment increases during recessions and decreases during recoveries. (Standard 19: Unemployment And Inflation, </a:t>
                      </a:r>
                      <a:r>
                        <a:rPr lang="en-US" sz="1200" u="sng" strike="noStrike" cap="none">
                          <a:solidFill>
                            <a:srgbClr val="3F3F3F"/>
                          </a:solidFill>
                          <a:hlinkClick r:id="rId3">
                            <a:extLst>
                              <a:ext uri="{A12FA001-AC4F-418D-AE19-62706E023703}">
                                <ahyp:hlinkClr xmlns:ahyp="http://schemas.microsoft.com/office/drawing/2018/hyperlinkcolor" val="tx"/>
                              </a:ext>
                            </a:extLst>
                          </a:hlinkClick>
                        </a:rPr>
                        <a:t>PDF</a:t>
                      </a:r>
                      <a:r>
                        <a:rPr lang="en-US" sz="1200" u="none" strike="noStrike" cap="none">
                          <a:solidFill>
                            <a:srgbClr val="3F3F3F"/>
                          </a:solidFill>
                        </a:rPr>
                        <a:t>)</a:t>
                      </a:r>
                      <a:endParaRPr sz="900" u="none" strike="noStrike" cap="none">
                        <a:solidFill>
                          <a:srgbClr val="3F3F3F"/>
                        </a:solidFill>
                      </a:endParaRPr>
                    </a:p>
                    <a:p>
                      <a:pPr marL="342900" marR="0" lvl="0" indent="-342900" algn="l" rtl="0">
                        <a:lnSpc>
                          <a:spcPct val="115000"/>
                        </a:lnSpc>
                        <a:spcBef>
                          <a:spcPts val="0"/>
                        </a:spcBef>
                        <a:spcAft>
                          <a:spcPts val="0"/>
                        </a:spcAft>
                        <a:buClr>
                          <a:srgbClr val="3F3F3F"/>
                        </a:buClr>
                        <a:buSzPts val="1200"/>
                        <a:buFont typeface="Noto Sans Symbols"/>
                        <a:buChar char="∙"/>
                      </a:pPr>
                      <a:r>
                        <a:rPr lang="en-US" sz="1200" u="none" strike="noStrike" cap="none">
                          <a:solidFill>
                            <a:srgbClr val="3F3F3F"/>
                          </a:solidFill>
                        </a:rPr>
                        <a:t>Costs of government policies sometimes exceed benefits. This may occur because of incentives facing voters, government officials, and government employees, because of actions by special interest groups that can impose costs on the general public, or because social goals other than economic efficiency are being pursued. (Standard 17: Government Failure, </a:t>
                      </a:r>
                      <a:r>
                        <a:rPr lang="en-US" sz="1200" u="sng" strike="noStrike" cap="none">
                          <a:solidFill>
                            <a:srgbClr val="3F3F3F"/>
                          </a:solidFill>
                          <a:hlinkClick r:id="rId3">
                            <a:extLst>
                              <a:ext uri="{A12FA001-AC4F-418D-AE19-62706E023703}">
                                <ahyp:hlinkClr xmlns:ahyp="http://schemas.microsoft.com/office/drawing/2018/hyperlinkcolor" val="tx"/>
                              </a:ext>
                            </a:extLst>
                          </a:hlinkClick>
                        </a:rPr>
                        <a:t>PDF</a:t>
                      </a:r>
                      <a:r>
                        <a:rPr lang="en-US" sz="1200" u="none" strike="noStrike" cap="none">
                          <a:solidFill>
                            <a:srgbClr val="3F3F3F"/>
                          </a:solidFill>
                        </a:rPr>
                        <a:t>)</a:t>
                      </a:r>
                      <a:endParaRPr sz="900" u="none" strike="noStrike" cap="none">
                        <a:solidFill>
                          <a:srgbClr val="3F3F3F"/>
                        </a:solidFill>
                      </a:endParaRPr>
                    </a:p>
                    <a:p>
                      <a:pPr marL="342900" marR="0" lvl="0" indent="-342900" algn="l" rtl="0">
                        <a:lnSpc>
                          <a:spcPct val="115000"/>
                        </a:lnSpc>
                        <a:spcBef>
                          <a:spcPts val="0"/>
                        </a:spcBef>
                        <a:spcAft>
                          <a:spcPts val="0"/>
                        </a:spcAft>
                        <a:buClr>
                          <a:srgbClr val="3F3F3F"/>
                        </a:buClr>
                        <a:buSzPts val="1200"/>
                        <a:buFont typeface="Noto Sans Symbols"/>
                        <a:buChar char="∙"/>
                      </a:pPr>
                      <a:r>
                        <a:rPr lang="en-US" sz="1200" u="none" strike="noStrike" cap="none">
                          <a:solidFill>
                            <a:srgbClr val="3F3F3F"/>
                          </a:solidFill>
                        </a:rPr>
                        <a:t>Fluctuations in a nation’s overall levels of income, employment, and prices are determined by the interaction of spending and production decisions made by all households, firms, government agencies, and others in the economy. Recessions occur when overall levels of income and employment decline. (Standard 18: Economic Fluctuations, </a:t>
                      </a:r>
                      <a:r>
                        <a:rPr lang="en-US" sz="1200" u="sng" strike="noStrike" cap="none">
                          <a:solidFill>
                            <a:srgbClr val="3F3F3F"/>
                          </a:solidFill>
                          <a:hlinkClick r:id="rId3">
                            <a:extLst>
                              <a:ext uri="{A12FA001-AC4F-418D-AE19-62706E023703}">
                                <ahyp:hlinkClr xmlns:ahyp="http://schemas.microsoft.com/office/drawing/2018/hyperlinkcolor" val="tx"/>
                              </a:ext>
                            </a:extLst>
                          </a:hlinkClick>
                        </a:rPr>
                        <a:t>PDF</a:t>
                      </a:r>
                      <a:r>
                        <a:rPr lang="en-US" sz="1200" u="none" strike="noStrike" cap="none">
                          <a:solidFill>
                            <a:srgbClr val="3F3F3F"/>
                          </a:solidFill>
                        </a:rPr>
                        <a:t>)</a:t>
                      </a:r>
                      <a:endParaRPr sz="900" u="none" strike="noStrike" cap="none">
                        <a:solidFill>
                          <a:srgbClr val="3F3F3F"/>
                        </a:solidFill>
                        <a:latin typeface="Calibri"/>
                        <a:ea typeface="Calibri"/>
                        <a:cs typeface="Calibri"/>
                        <a:sym typeface="Calibri"/>
                      </a:endParaRPr>
                    </a:p>
                  </a:txBody>
                  <a:tcPr marL="57850" marR="57850" marT="0" marB="0" anchor="b"/>
                </a:tc>
                <a:extLst>
                  <a:ext uri="{0D108BD9-81ED-4DB2-BD59-A6C34878D82A}">
                    <a16:rowId xmlns:a16="http://schemas.microsoft.com/office/drawing/2014/main" val="10000"/>
                  </a:ext>
                </a:extLst>
              </a:tr>
            </a:tbl>
          </a:graphicData>
        </a:graphic>
      </p:graphicFrame>
      <p:sp>
        <p:nvSpPr>
          <p:cNvPr id="694" name="Google Shape;694;p100"/>
          <p:cNvSpPr txBox="1"/>
          <p:nvPr/>
        </p:nvSpPr>
        <p:spPr>
          <a:xfrm>
            <a:off x="173011" y="1837081"/>
            <a:ext cx="8825218" cy="954107"/>
          </a:xfrm>
          <a:prstGeom prst="rect">
            <a:avLst/>
          </a:prstGeom>
          <a:solidFill>
            <a:srgbClr val="EF8B6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Rockwell"/>
                <a:ea typeface="Rockwell"/>
                <a:cs typeface="Rockwell"/>
                <a:sym typeface="Rockwell"/>
              </a:rPr>
              <a:t>CSE 2.6, 2.7, Economic Freedom, and Final Thoughts</a:t>
            </a:r>
            <a:br>
              <a:rPr lang="en-US" sz="2800">
                <a:solidFill>
                  <a:schemeClr val="dk1"/>
                </a:solidFill>
                <a:latin typeface="Rockwell"/>
                <a:ea typeface="Rockwell"/>
                <a:cs typeface="Rockwell"/>
                <a:sym typeface="Rockwell"/>
              </a:rPr>
            </a:br>
            <a:r>
              <a:rPr lang="en-US" sz="2800">
                <a:solidFill>
                  <a:schemeClr val="dk1"/>
                </a:solidFill>
                <a:latin typeface="Rockwell"/>
                <a:ea typeface="Rockwell"/>
                <a:cs typeface="Rockwell"/>
                <a:sym typeface="Rockwell"/>
              </a:rPr>
              <a:t>STANDARDS</a:t>
            </a:r>
            <a:endParaRPr sz="1100">
              <a:solidFill>
                <a:schemeClr val="dk1"/>
              </a:solidFill>
              <a:latin typeface="Rockwell"/>
              <a:ea typeface="Rockwell"/>
              <a:cs typeface="Rockwell"/>
              <a:sym typeface="Rockwe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98"/>
        <p:cNvGrpSpPr/>
        <p:nvPr/>
      </p:nvGrpSpPr>
      <p:grpSpPr>
        <a:xfrm>
          <a:off x="0" y="0"/>
          <a:ext cx="0" cy="0"/>
          <a:chOff x="0" y="0"/>
          <a:chExt cx="0" cy="0"/>
        </a:xfrm>
      </p:grpSpPr>
      <p:sp>
        <p:nvSpPr>
          <p:cNvPr id="699" name="Google Shape;699;p53"/>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700" name="Google Shape;700;p53"/>
          <p:cNvSpPr/>
          <p:nvPr/>
        </p:nvSpPr>
        <p:spPr>
          <a:xfrm>
            <a:off x="0" y="0"/>
            <a:ext cx="107899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Rockwell"/>
              <a:ea typeface="Rockwell"/>
              <a:cs typeface="Rockwell"/>
              <a:sym typeface="Rockwell"/>
            </a:endParaRPr>
          </a:p>
        </p:txBody>
      </p:sp>
      <p:sp>
        <p:nvSpPr>
          <p:cNvPr id="701" name="Google Shape;701;p53"/>
          <p:cNvSpPr/>
          <p:nvPr/>
        </p:nvSpPr>
        <p:spPr>
          <a:xfrm>
            <a:off x="1078992" y="0"/>
            <a:ext cx="3490332" cy="6858000"/>
          </a:xfrm>
          <a:prstGeom prst="rect">
            <a:avLst/>
          </a:prstGeom>
          <a:solidFill>
            <a:srgbClr val="4E4A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Rockwell"/>
              <a:ea typeface="Rockwell"/>
              <a:cs typeface="Rockwell"/>
              <a:sym typeface="Rockwell"/>
            </a:endParaRPr>
          </a:p>
        </p:txBody>
      </p:sp>
      <p:sp>
        <p:nvSpPr>
          <p:cNvPr id="702" name="Google Shape;702;p53"/>
          <p:cNvSpPr txBox="1">
            <a:spLocks noGrp="1"/>
          </p:cNvSpPr>
          <p:nvPr>
            <p:ph type="title"/>
          </p:nvPr>
        </p:nvSpPr>
        <p:spPr>
          <a:xfrm>
            <a:off x="1460754" y="1060704"/>
            <a:ext cx="2722626" cy="4736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Rockwell"/>
              <a:buNone/>
            </a:pPr>
            <a:r>
              <a:rPr lang="en-US" sz="2200" b="1">
                <a:solidFill>
                  <a:schemeClr val="lt1"/>
                </a:solidFill>
                <a:latin typeface="Rockwell"/>
                <a:ea typeface="Rockwell"/>
                <a:cs typeface="Rockwell"/>
                <a:sym typeface="Rockwell"/>
              </a:rPr>
              <a:t>CSE 2.6</a:t>
            </a:r>
            <a:br>
              <a:rPr lang="en-US" sz="2200" b="1">
                <a:solidFill>
                  <a:schemeClr val="lt1"/>
                </a:solidFill>
                <a:latin typeface="Rockwell"/>
                <a:ea typeface="Rockwell"/>
                <a:cs typeface="Rockwell"/>
                <a:sym typeface="Rockwell"/>
              </a:rPr>
            </a:br>
            <a:r>
              <a:rPr lang="en-US" sz="2200">
                <a:solidFill>
                  <a:schemeClr val="lt1"/>
                </a:solidFill>
                <a:latin typeface="Rockwell"/>
                <a:ea typeface="Rockwell"/>
                <a:cs typeface="Rockwell"/>
                <a:sym typeface="Rockwell"/>
              </a:rPr>
              <a:t>LOW TAX RATES: PEOPLE PRODUCE MORE WHEN THEY CAN KEEP MORE OF WHAT THEY EARN.</a:t>
            </a:r>
            <a:endParaRPr/>
          </a:p>
        </p:txBody>
      </p:sp>
      <p:sp>
        <p:nvSpPr>
          <p:cNvPr id="703" name="Google Shape;703;p53"/>
          <p:cNvSpPr txBox="1">
            <a:spLocks noGrp="1"/>
          </p:cNvSpPr>
          <p:nvPr>
            <p:ph type="body" idx="1"/>
          </p:nvPr>
        </p:nvSpPr>
        <p:spPr>
          <a:xfrm>
            <a:off x="4911213" y="1060704"/>
            <a:ext cx="3819832" cy="4736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80"/>
              <a:buNone/>
            </a:pPr>
            <a:r>
              <a:rPr lang="en-US" sz="1600" i="1">
                <a:latin typeface="Rockwell"/>
                <a:ea typeface="Rockwell"/>
                <a:cs typeface="Rockwell"/>
                <a:sym typeface="Rockwell"/>
              </a:rPr>
              <a:t>Taxes are paid in the sweat of every man who labors. If those taxes are excessive, they are reflected in idle factories, in tax-sold farms, and in hordes of hungry people tramping streets and seeking jobs in vain.</a:t>
            </a:r>
            <a:endParaRPr/>
          </a:p>
          <a:p>
            <a:pPr marL="0" lvl="0" indent="0" algn="l" rtl="0">
              <a:lnSpc>
                <a:spcPct val="90000"/>
              </a:lnSpc>
              <a:spcBef>
                <a:spcPts val="0"/>
              </a:spcBef>
              <a:spcAft>
                <a:spcPts val="0"/>
              </a:spcAft>
              <a:buSzPts val="1680"/>
              <a:buNone/>
            </a:pPr>
            <a:endParaRPr sz="1600" i="1">
              <a:latin typeface="Rockwell"/>
              <a:ea typeface="Rockwell"/>
              <a:cs typeface="Rockwell"/>
              <a:sym typeface="Rockwell"/>
            </a:endParaRPr>
          </a:p>
          <a:p>
            <a:pPr marL="0" lvl="0" indent="0" algn="l" rtl="0">
              <a:lnSpc>
                <a:spcPct val="90000"/>
              </a:lnSpc>
              <a:spcBef>
                <a:spcPts val="0"/>
              </a:spcBef>
              <a:spcAft>
                <a:spcPts val="0"/>
              </a:spcAft>
              <a:buSzPts val="1680"/>
              <a:buNone/>
            </a:pPr>
            <a:r>
              <a:rPr lang="en-US" sz="1600">
                <a:latin typeface="Rockwell"/>
                <a:ea typeface="Rockwell"/>
                <a:cs typeface="Rockwell"/>
                <a:sym typeface="Rockwell"/>
              </a:rPr>
              <a:t>—Franklin D. Roosevelt, </a:t>
            </a:r>
            <a:endParaRPr sz="1600">
              <a:latin typeface="Rockwell"/>
              <a:ea typeface="Rockwell"/>
              <a:cs typeface="Rockwell"/>
              <a:sym typeface="Rockwell"/>
            </a:endParaRPr>
          </a:p>
          <a:p>
            <a:pPr marL="0" lvl="0" indent="0" algn="l" rtl="0">
              <a:lnSpc>
                <a:spcPct val="90000"/>
              </a:lnSpc>
              <a:spcBef>
                <a:spcPts val="0"/>
              </a:spcBef>
              <a:spcAft>
                <a:spcPts val="0"/>
              </a:spcAft>
              <a:buSzPts val="1680"/>
              <a:buNone/>
            </a:pPr>
            <a:r>
              <a:rPr lang="en-US" sz="1600">
                <a:latin typeface="Rockwell"/>
                <a:ea typeface="Rockwell"/>
                <a:cs typeface="Rockwell"/>
                <a:sym typeface="Rockwell"/>
              </a:rPr>
              <a:t>Pittsburgh, October 19, 1932</a:t>
            </a:r>
            <a:endParaRPr sz="1600">
              <a:latin typeface="Rockwell"/>
              <a:ea typeface="Rockwell"/>
              <a:cs typeface="Rockwell"/>
              <a:sym typeface="Rockwell"/>
            </a:endParaRPr>
          </a:p>
          <a:p>
            <a:pPr marL="0" lvl="0" indent="0" algn="l" rtl="0">
              <a:lnSpc>
                <a:spcPct val="90000"/>
              </a:lnSpc>
              <a:spcBef>
                <a:spcPts val="600"/>
              </a:spcBef>
              <a:spcAft>
                <a:spcPts val="0"/>
              </a:spcAft>
              <a:buSzPts val="1680"/>
              <a:buNone/>
            </a:pPr>
            <a:endParaRPr sz="1600">
              <a:latin typeface="Rockwell"/>
              <a:ea typeface="Rockwell"/>
              <a:cs typeface="Rockwell"/>
              <a:sym typeface="Rockwell"/>
            </a:endParaRPr>
          </a:p>
        </p:txBody>
      </p:sp>
      <p:sp>
        <p:nvSpPr>
          <p:cNvPr id="704" name="Google Shape;704;p53"/>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600"/>
              </a:spcAft>
              <a:buClr>
                <a:schemeClr val="dk2"/>
              </a:buClr>
              <a:buSzPts val="1100"/>
              <a:buFont typeface="Rockwell"/>
              <a:buNone/>
            </a:pPr>
            <a:fld id="{00000000-1234-1234-1234-123412341234}" type="slidenum">
              <a:rPr lang="en-US">
                <a:solidFill>
                  <a:schemeClr val="dk2"/>
                </a:solidFill>
              </a:rPr>
              <a:t>64</a:t>
            </a:fld>
            <a:endParaRPr>
              <a:solidFill>
                <a:schemeClr val="dk2"/>
              </a:solidFill>
            </a:endParaRPr>
          </a:p>
        </p:txBody>
      </p:sp>
      <p:sp>
        <p:nvSpPr>
          <p:cNvPr id="705" name="Google Shape;705;p53"/>
          <p:cNvSpPr/>
          <p:nvPr/>
        </p:nvSpPr>
        <p:spPr>
          <a:xfrm>
            <a:off x="8573188" y="6258874"/>
            <a:ext cx="299110" cy="398815"/>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54"/>
          <p:cNvSpPr txBox="1">
            <a:spLocks noGrp="1"/>
          </p:cNvSpPr>
          <p:nvPr>
            <p:ph type="title"/>
          </p:nvPr>
        </p:nvSpPr>
        <p:spPr>
          <a:xfrm>
            <a:off x="457200" y="274650"/>
            <a:ext cx="82017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500"/>
              <a:buFont typeface="Rockwell"/>
              <a:buNone/>
            </a:pPr>
            <a:r>
              <a:rPr lang="en-US" sz="3500">
                <a:latin typeface="Rockwell"/>
                <a:ea typeface="Rockwell"/>
                <a:cs typeface="Rockwell"/>
                <a:sym typeface="Rockwell"/>
              </a:rPr>
              <a:t>MARGINAL TAX RATES AND INCENTIVE TO EARN</a:t>
            </a:r>
            <a:endParaRPr sz="3500">
              <a:latin typeface="Rockwell"/>
              <a:ea typeface="Rockwell"/>
              <a:cs typeface="Rockwell"/>
              <a:sym typeface="Rockwell"/>
            </a:endParaRPr>
          </a:p>
        </p:txBody>
      </p:sp>
      <p:sp>
        <p:nvSpPr>
          <p:cNvPr id="711" name="Google Shape;711;p54"/>
          <p:cNvSpPr txBox="1">
            <a:spLocks noGrp="1"/>
          </p:cNvSpPr>
          <p:nvPr>
            <p:ph type="body" idx="1"/>
          </p:nvPr>
        </p:nvSpPr>
        <p:spPr>
          <a:xfrm>
            <a:off x="457200" y="1600200"/>
            <a:ext cx="7848600" cy="487375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a:latin typeface="Rockwell"/>
                <a:ea typeface="Rockwell"/>
                <a:cs typeface="Rockwell"/>
                <a:sym typeface="Rockwell"/>
              </a:rPr>
              <a:t>The marginal tax rate is the additional tax liability divided by addition income.</a:t>
            </a:r>
            <a:endParaRPr>
              <a:latin typeface="Rockwell"/>
              <a:ea typeface="Rockwell"/>
              <a:cs typeface="Rockwell"/>
              <a:sym typeface="Rockwell"/>
            </a:endParaRPr>
          </a:p>
          <a:p>
            <a:pPr marL="182880" lvl="0" indent="-182880" algn="l" rtl="0">
              <a:lnSpc>
                <a:spcPct val="90000"/>
              </a:lnSpc>
              <a:spcBef>
                <a:spcPts val="600"/>
              </a:spcBef>
              <a:spcAft>
                <a:spcPts val="0"/>
              </a:spcAft>
              <a:buSzPts val="2400"/>
              <a:buChar char="▪"/>
            </a:pPr>
            <a:r>
              <a:rPr lang="en-US">
                <a:latin typeface="Rockwell"/>
                <a:ea typeface="Rockwell"/>
                <a:cs typeface="Rockwell"/>
                <a:sym typeface="Rockwell"/>
              </a:rPr>
              <a:t>It is important because it determines the share of additional income the taxpayer is permitted to keep.</a:t>
            </a:r>
            <a:endParaRPr>
              <a:latin typeface="Rockwell"/>
              <a:ea typeface="Rockwell"/>
              <a:cs typeface="Rockwell"/>
              <a:sym typeface="Rockwell"/>
            </a:endParaRPr>
          </a:p>
          <a:p>
            <a:pPr marL="182880" lvl="0" indent="-182880" algn="l" rtl="0">
              <a:lnSpc>
                <a:spcPct val="90000"/>
              </a:lnSpc>
              <a:spcBef>
                <a:spcPts val="600"/>
              </a:spcBef>
              <a:spcAft>
                <a:spcPts val="0"/>
              </a:spcAft>
              <a:buSzPts val="2400"/>
              <a:buChar char="▪"/>
            </a:pPr>
            <a:r>
              <a:rPr lang="en-US">
                <a:latin typeface="Rockwell"/>
                <a:ea typeface="Rockwell"/>
                <a:cs typeface="Rockwell"/>
                <a:sym typeface="Rockwell"/>
              </a:rPr>
              <a:t>High marginal tax rates:</a:t>
            </a:r>
            <a:endParaRPr>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discourage work effort and reduce the productivity of labor.</a:t>
            </a: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reduce both the level and efficiency of capital formation.</a:t>
            </a: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encourage individuals to consume tax-deductible goods when nondeductible goods may actually be more desirable.</a:t>
            </a:r>
            <a:endParaRPr sz="2400">
              <a:latin typeface="Rockwell"/>
              <a:ea typeface="Rockwell"/>
              <a:cs typeface="Rockwell"/>
              <a:sym typeface="Rockwell"/>
            </a:endParaRPr>
          </a:p>
        </p:txBody>
      </p:sp>
      <p:sp>
        <p:nvSpPr>
          <p:cNvPr id="712" name="Google Shape;712;p5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5"/>
          <p:cNvSpPr txBox="1">
            <a:spLocks noGrp="1"/>
          </p:cNvSpPr>
          <p:nvPr>
            <p:ph type="title"/>
          </p:nvPr>
        </p:nvSpPr>
        <p:spPr>
          <a:xfrm>
            <a:off x="457200" y="71550"/>
            <a:ext cx="8282100" cy="1346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500"/>
              <a:buFont typeface="Rockwell"/>
              <a:buNone/>
            </a:pPr>
            <a:r>
              <a:rPr lang="en-US" sz="3500">
                <a:latin typeface="Rockwell"/>
                <a:ea typeface="Rockwell"/>
                <a:cs typeface="Rockwell"/>
                <a:sym typeface="Rockwell"/>
              </a:rPr>
              <a:t>MAJOR TAX REDUCTIONS: HISTORICAL EXAMPLES</a:t>
            </a:r>
            <a:endParaRPr sz="3500">
              <a:latin typeface="Rockwell"/>
              <a:ea typeface="Rockwell"/>
              <a:cs typeface="Rockwell"/>
              <a:sym typeface="Rockwell"/>
            </a:endParaRPr>
          </a:p>
        </p:txBody>
      </p:sp>
      <p:sp>
        <p:nvSpPr>
          <p:cNvPr id="718" name="Google Shape;718;p55"/>
          <p:cNvSpPr txBox="1">
            <a:spLocks noGrp="1"/>
          </p:cNvSpPr>
          <p:nvPr>
            <p:ph type="body" idx="1"/>
          </p:nvPr>
        </p:nvSpPr>
        <p:spPr>
          <a:xfrm>
            <a:off x="457200" y="1600200"/>
            <a:ext cx="77367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200"/>
              <a:buChar char="▪"/>
            </a:pPr>
            <a:r>
              <a:rPr lang="en-US" sz="2200">
                <a:latin typeface="Rockwell"/>
                <a:ea typeface="Rockwell"/>
                <a:cs typeface="Rockwell"/>
                <a:sym typeface="Rockwell"/>
              </a:rPr>
              <a:t>Reductions in tax rates, particularly high rates, can increase the incentive to earn and improve the efficiency of resource use.</a:t>
            </a:r>
            <a:endParaRPr/>
          </a:p>
          <a:p>
            <a:pPr marL="182880" lvl="0" indent="-43179" algn="l" rtl="0">
              <a:lnSpc>
                <a:spcPct val="90000"/>
              </a:lnSpc>
              <a:spcBef>
                <a:spcPts val="0"/>
              </a:spcBef>
              <a:spcAft>
                <a:spcPts val="0"/>
              </a:spcAft>
              <a:buSzPts val="2200"/>
              <a:buNone/>
            </a:pPr>
            <a:endParaRPr sz="2200">
              <a:latin typeface="Rockwell"/>
              <a:ea typeface="Rockwell"/>
              <a:cs typeface="Rockwell"/>
              <a:sym typeface="Rockwell"/>
            </a:endParaRPr>
          </a:p>
          <a:p>
            <a:pPr marL="182880" lvl="0" indent="-182880" algn="l" rtl="0">
              <a:lnSpc>
                <a:spcPct val="90000"/>
              </a:lnSpc>
              <a:spcBef>
                <a:spcPts val="600"/>
              </a:spcBef>
              <a:spcAft>
                <a:spcPts val="0"/>
              </a:spcAft>
              <a:buSzPts val="2200"/>
              <a:buChar char="▪"/>
            </a:pPr>
            <a:r>
              <a:rPr lang="en-US" sz="2200">
                <a:latin typeface="Rockwell"/>
                <a:ea typeface="Rockwell"/>
                <a:cs typeface="Rockwell"/>
                <a:sym typeface="Rockwell"/>
              </a:rPr>
              <a:t>The United States has had three major reductions in tax rates:</a:t>
            </a:r>
            <a:endParaRPr sz="2200">
              <a:latin typeface="Rockwell"/>
              <a:ea typeface="Rockwell"/>
              <a:cs typeface="Rockwell"/>
              <a:sym typeface="Rockwell"/>
            </a:endParaRPr>
          </a:p>
          <a:p>
            <a:pPr marL="676594" lvl="1" indent="-342900" algn="l" rtl="0">
              <a:lnSpc>
                <a:spcPct val="90000"/>
              </a:lnSpc>
              <a:spcBef>
                <a:spcPts val="420"/>
              </a:spcBef>
              <a:spcAft>
                <a:spcPts val="0"/>
              </a:spcAft>
              <a:buSzPts val="2200"/>
              <a:buChar char="▪"/>
            </a:pPr>
            <a:r>
              <a:rPr lang="en-US" sz="2200">
                <a:latin typeface="Rockwell"/>
                <a:ea typeface="Rockwell"/>
                <a:cs typeface="Rockwell"/>
                <a:sym typeface="Rockwell"/>
              </a:rPr>
              <a:t>the rate reductions during the 1920s in the aftermath of World War I</a:t>
            </a:r>
            <a:endParaRPr sz="2200">
              <a:latin typeface="Rockwell"/>
              <a:ea typeface="Rockwell"/>
              <a:cs typeface="Rockwell"/>
              <a:sym typeface="Rockwell"/>
            </a:endParaRPr>
          </a:p>
          <a:p>
            <a:pPr marL="676594" lvl="1" indent="-342900" algn="l" rtl="0">
              <a:lnSpc>
                <a:spcPct val="90000"/>
              </a:lnSpc>
              <a:spcBef>
                <a:spcPts val="420"/>
              </a:spcBef>
              <a:spcAft>
                <a:spcPts val="0"/>
              </a:spcAft>
              <a:buSzPts val="2200"/>
              <a:buChar char="▪"/>
            </a:pPr>
            <a:r>
              <a:rPr lang="en-US" sz="2200">
                <a:latin typeface="Rockwell"/>
                <a:ea typeface="Rockwell"/>
                <a:cs typeface="Rockwell"/>
                <a:sym typeface="Rockwell"/>
              </a:rPr>
              <a:t>the Kennedy tax cuts of the 1960s</a:t>
            </a:r>
            <a:endParaRPr sz="2200">
              <a:latin typeface="Rockwell"/>
              <a:ea typeface="Rockwell"/>
              <a:cs typeface="Rockwell"/>
              <a:sym typeface="Rockwell"/>
            </a:endParaRPr>
          </a:p>
          <a:p>
            <a:pPr marL="676594" lvl="1" indent="-342900" algn="l" rtl="0">
              <a:lnSpc>
                <a:spcPct val="90000"/>
              </a:lnSpc>
              <a:spcBef>
                <a:spcPts val="420"/>
              </a:spcBef>
              <a:spcAft>
                <a:spcPts val="0"/>
              </a:spcAft>
              <a:buSzPts val="2200"/>
              <a:buChar char="▪"/>
            </a:pPr>
            <a:r>
              <a:rPr lang="en-US" sz="2200">
                <a:latin typeface="Rockwell"/>
                <a:ea typeface="Rockwell"/>
                <a:cs typeface="Rockwell"/>
                <a:sym typeface="Rockwell"/>
              </a:rPr>
              <a:t>the Reagan tax cuts of the 1980s</a:t>
            </a:r>
            <a:endParaRPr sz="2200">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sz="2200">
              <a:latin typeface="Rockwell"/>
              <a:ea typeface="Rockwell"/>
              <a:cs typeface="Rockwell"/>
              <a:sym typeface="Rockwell"/>
            </a:endParaRPr>
          </a:p>
          <a:p>
            <a:pPr marL="182880" lvl="0" indent="-182880" algn="l" rtl="0">
              <a:lnSpc>
                <a:spcPct val="90000"/>
              </a:lnSpc>
              <a:spcBef>
                <a:spcPts val="600"/>
              </a:spcBef>
              <a:spcAft>
                <a:spcPts val="0"/>
              </a:spcAft>
              <a:buSzPts val="2200"/>
              <a:buChar char="▪"/>
            </a:pPr>
            <a:r>
              <a:rPr lang="en-US" sz="2200">
                <a:latin typeface="Rockwell"/>
                <a:ea typeface="Rockwell"/>
                <a:cs typeface="Rockwell"/>
                <a:sym typeface="Rockwell"/>
              </a:rPr>
              <a:t>All were followed by strong and lengthy expansions in real output. </a:t>
            </a:r>
            <a:endParaRPr sz="2200">
              <a:latin typeface="Rockwell"/>
              <a:ea typeface="Rockwell"/>
              <a:cs typeface="Rockwell"/>
              <a:sym typeface="Rockwell"/>
            </a:endParaRPr>
          </a:p>
        </p:txBody>
      </p:sp>
      <p:sp>
        <p:nvSpPr>
          <p:cNvPr id="719" name="Google Shape;719;p55"/>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56"/>
          <p:cNvSpPr txBox="1">
            <a:spLocks noGrp="1"/>
          </p:cNvSpPr>
          <p:nvPr>
            <p:ph type="title"/>
          </p:nvPr>
        </p:nvSpPr>
        <p:spPr>
          <a:xfrm>
            <a:off x="214675" y="274650"/>
            <a:ext cx="8420400" cy="792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TAX POLICY AND THE GREAT DEPRESSION</a:t>
            </a:r>
            <a:endParaRPr sz="3200">
              <a:latin typeface="Rockwell"/>
              <a:ea typeface="Rockwell"/>
              <a:cs typeface="Rockwell"/>
              <a:sym typeface="Rockwell"/>
            </a:endParaRPr>
          </a:p>
        </p:txBody>
      </p:sp>
      <p:sp>
        <p:nvSpPr>
          <p:cNvPr id="725" name="Google Shape;725;p56"/>
          <p:cNvSpPr txBox="1">
            <a:spLocks noGrp="1"/>
          </p:cNvSpPr>
          <p:nvPr>
            <p:ph type="body" idx="1"/>
          </p:nvPr>
        </p:nvSpPr>
        <p:spPr>
          <a:xfrm>
            <a:off x="304800" y="1143000"/>
            <a:ext cx="8032200" cy="54102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100"/>
              <a:buChar char="▪"/>
            </a:pPr>
            <a:r>
              <a:rPr lang="en-US" sz="2100">
                <a:latin typeface="Rockwell"/>
                <a:ea typeface="Rockwell"/>
                <a:cs typeface="Rockwell"/>
                <a:sym typeface="Rockwell"/>
              </a:rPr>
              <a:t>Large tax increases can exert a disastrous impact on the economy.</a:t>
            </a:r>
            <a:br>
              <a:rPr lang="en-US" sz="2100">
                <a:latin typeface="Rockwell"/>
                <a:ea typeface="Rockwell"/>
                <a:cs typeface="Rockwell"/>
                <a:sym typeface="Rockwell"/>
              </a:rPr>
            </a:br>
            <a:endParaRPr sz="2100">
              <a:latin typeface="Rockwell"/>
              <a:ea typeface="Rockwell"/>
              <a:cs typeface="Rockwell"/>
              <a:sym typeface="Rockwell"/>
            </a:endParaRPr>
          </a:p>
          <a:p>
            <a:pPr marL="182880" lvl="0" indent="-182880" algn="l" rtl="0">
              <a:lnSpc>
                <a:spcPct val="90000"/>
              </a:lnSpc>
              <a:spcBef>
                <a:spcPts val="600"/>
              </a:spcBef>
              <a:spcAft>
                <a:spcPts val="0"/>
              </a:spcAft>
              <a:buSzPts val="2100"/>
              <a:buChar char="▪"/>
            </a:pPr>
            <a:r>
              <a:rPr lang="en-US" sz="2100">
                <a:latin typeface="Rockwell"/>
                <a:ea typeface="Rockwell"/>
                <a:cs typeface="Rockwell"/>
                <a:sym typeface="Rockwell"/>
              </a:rPr>
              <a:t>A large personal income tax increase was adopted in 1932 in the midst of the Great Depression.</a:t>
            </a:r>
            <a:endParaRPr sz="2100">
              <a:latin typeface="Rockwell"/>
              <a:ea typeface="Rockwell"/>
              <a:cs typeface="Rockwell"/>
              <a:sym typeface="Rockwell"/>
            </a:endParaRPr>
          </a:p>
          <a:p>
            <a:pPr marL="625794" lvl="1" indent="-285750" algn="l" rtl="0">
              <a:lnSpc>
                <a:spcPct val="90000"/>
              </a:lnSpc>
              <a:spcBef>
                <a:spcPts val="420"/>
              </a:spcBef>
              <a:spcAft>
                <a:spcPts val="0"/>
              </a:spcAft>
              <a:buSzPts val="2100"/>
              <a:buChar char="▪"/>
            </a:pPr>
            <a:r>
              <a:rPr lang="en-US">
                <a:latin typeface="Rockwell"/>
                <a:ea typeface="Rockwell"/>
                <a:cs typeface="Rockwell"/>
                <a:sym typeface="Rockwell"/>
              </a:rPr>
              <a:t>The top marginal rate was increased from 25 percent to 63 percent in 1932. Other income tax rates were increased by a similar proportion.</a:t>
            </a:r>
            <a:endParaRPr>
              <a:latin typeface="Rockwell"/>
              <a:ea typeface="Rockwell"/>
              <a:cs typeface="Rockwell"/>
              <a:sym typeface="Rockwell"/>
            </a:endParaRPr>
          </a:p>
          <a:p>
            <a:pPr marL="625794" lvl="1" indent="-285750" algn="l" rtl="0">
              <a:lnSpc>
                <a:spcPct val="90000"/>
              </a:lnSpc>
              <a:spcBef>
                <a:spcPts val="420"/>
              </a:spcBef>
              <a:spcAft>
                <a:spcPts val="0"/>
              </a:spcAft>
              <a:buSzPts val="2100"/>
              <a:buChar char="▪"/>
            </a:pPr>
            <a:r>
              <a:rPr lang="en-US">
                <a:latin typeface="Rockwell"/>
                <a:ea typeface="Rockwell"/>
                <a:cs typeface="Rockwell"/>
                <a:sym typeface="Rockwell"/>
              </a:rPr>
              <a:t>The results were disastrous. In 1932, real output fell by 13 percent, the largest single-year decline during the Great Depression era. Unemployment rose from 15.9 percent in 1931 to 23.6 percent in 1932.</a:t>
            </a:r>
            <a:endParaRPr/>
          </a:p>
          <a:p>
            <a:pPr marL="625794" lvl="1" indent="-152400" algn="l" rtl="0">
              <a:lnSpc>
                <a:spcPct val="90000"/>
              </a:lnSpc>
              <a:spcBef>
                <a:spcPts val="420"/>
              </a:spcBef>
              <a:spcAft>
                <a:spcPts val="0"/>
              </a:spcAft>
              <a:buSzPts val="2100"/>
              <a:buNone/>
            </a:pPr>
            <a:endParaRPr>
              <a:latin typeface="Rockwell"/>
              <a:ea typeface="Rockwell"/>
              <a:cs typeface="Rockwell"/>
              <a:sym typeface="Rockwell"/>
            </a:endParaRPr>
          </a:p>
          <a:p>
            <a:pPr marL="182880" lvl="0" indent="-182880" algn="l" rtl="0">
              <a:lnSpc>
                <a:spcPct val="90000"/>
              </a:lnSpc>
              <a:spcBef>
                <a:spcPts val="600"/>
              </a:spcBef>
              <a:spcAft>
                <a:spcPts val="0"/>
              </a:spcAft>
              <a:buSzPts val="2100"/>
              <a:buChar char="▪"/>
            </a:pPr>
            <a:r>
              <a:rPr lang="en-US" sz="2100">
                <a:latin typeface="Rockwell"/>
                <a:ea typeface="Rockwell"/>
                <a:cs typeface="Rockwell"/>
                <a:sym typeface="Rockwell"/>
              </a:rPr>
              <a:t>In 1936, the Roosevelt Administration increased the top marginal rate to 79 percent. Recession and rising unemployment also followed this tax increase. </a:t>
            </a:r>
            <a:endParaRPr sz="2100">
              <a:latin typeface="Rockwell"/>
              <a:ea typeface="Rockwell"/>
              <a:cs typeface="Rockwell"/>
              <a:sym typeface="Rockwell"/>
            </a:endParaRPr>
          </a:p>
        </p:txBody>
      </p:sp>
      <p:sp>
        <p:nvSpPr>
          <p:cNvPr id="726" name="Google Shape;726;p56"/>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57"/>
          <p:cNvSpPr txBox="1">
            <a:spLocks noGrp="1"/>
          </p:cNvSpPr>
          <p:nvPr>
            <p:ph type="title"/>
          </p:nvPr>
        </p:nvSpPr>
        <p:spPr>
          <a:xfrm>
            <a:off x="457200" y="274650"/>
            <a:ext cx="8201700" cy="1143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HIGH IMPLICIT MARGINAL TAX RATES</a:t>
            </a:r>
            <a:endParaRPr sz="3200">
              <a:latin typeface="Rockwell"/>
              <a:ea typeface="Rockwell"/>
              <a:cs typeface="Rockwell"/>
              <a:sym typeface="Rockwell"/>
            </a:endParaRPr>
          </a:p>
        </p:txBody>
      </p:sp>
      <p:sp>
        <p:nvSpPr>
          <p:cNvPr id="732" name="Google Shape;732;p57"/>
          <p:cNvSpPr txBox="1">
            <a:spLocks noGrp="1"/>
          </p:cNvSpPr>
          <p:nvPr>
            <p:ph type="body" idx="1"/>
          </p:nvPr>
        </p:nvSpPr>
        <p:spPr>
          <a:xfrm>
            <a:off x="457200" y="1600200"/>
            <a:ext cx="7736700" cy="4873800"/>
          </a:xfrm>
          <a:prstGeom prst="rect">
            <a:avLst/>
          </a:prstGeom>
          <a:noFill/>
          <a:ln>
            <a:noFill/>
          </a:ln>
        </p:spPr>
        <p:txBody>
          <a:bodyPr spcFirstLastPara="1" wrap="square" lIns="91425" tIns="45700" rIns="91425" bIns="45700" anchor="t" anchorCtr="0">
            <a:noAutofit/>
          </a:bodyPr>
          <a:lstStyle/>
          <a:p>
            <a:pPr marL="355600" lvl="0" indent="-342900" algn="l" rtl="0">
              <a:lnSpc>
                <a:spcPct val="90000"/>
              </a:lnSpc>
              <a:spcBef>
                <a:spcPts val="0"/>
              </a:spcBef>
              <a:spcAft>
                <a:spcPts val="0"/>
              </a:spcAft>
              <a:buSzPts val="1480"/>
              <a:buChar char="▪"/>
            </a:pPr>
            <a:r>
              <a:rPr lang="en-US" sz="2200">
                <a:latin typeface="Rockwell"/>
                <a:ea typeface="Rockwell"/>
                <a:cs typeface="Rockwell"/>
                <a:sym typeface="Rockwell"/>
              </a:rPr>
              <a:t>Many people with relatively low incomes often confront high implicit marginal tax rates once the combination of additional taxes and the loss of transfer benefits is considered.</a:t>
            </a:r>
            <a:endParaRPr sz="2200">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sz="2200">
              <a:latin typeface="Rockwell"/>
              <a:ea typeface="Rockwell"/>
              <a:cs typeface="Rockwell"/>
              <a:sym typeface="Rockwell"/>
            </a:endParaRPr>
          </a:p>
          <a:p>
            <a:pPr marL="355600" lvl="0" indent="-342900" algn="l" rtl="0">
              <a:lnSpc>
                <a:spcPct val="90000"/>
              </a:lnSpc>
              <a:spcBef>
                <a:spcPts val="600"/>
              </a:spcBef>
              <a:spcAft>
                <a:spcPts val="0"/>
              </a:spcAft>
              <a:buSzPts val="1480"/>
              <a:buChar char="▪"/>
            </a:pPr>
            <a:r>
              <a:rPr lang="en-US" sz="2200">
                <a:latin typeface="Rockwell"/>
                <a:ea typeface="Rockwell"/>
                <a:cs typeface="Rockwell"/>
                <a:sym typeface="Rockwell"/>
              </a:rPr>
              <a:t>These high marginal tax rates substantially reduce the incentive to earn and make it more difficult for many to move up the income ladder.</a:t>
            </a:r>
            <a:endParaRPr sz="2200">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sz="2200">
              <a:latin typeface="Rockwell"/>
              <a:ea typeface="Rockwell"/>
              <a:cs typeface="Rockwell"/>
              <a:sym typeface="Rockwell"/>
            </a:endParaRPr>
          </a:p>
          <a:p>
            <a:pPr marL="355600" lvl="0" indent="-342900" algn="l" rtl="0">
              <a:lnSpc>
                <a:spcPct val="90000"/>
              </a:lnSpc>
              <a:spcBef>
                <a:spcPts val="600"/>
              </a:spcBef>
              <a:spcAft>
                <a:spcPts val="0"/>
              </a:spcAft>
              <a:buSzPts val="1480"/>
              <a:buChar char="▪"/>
            </a:pPr>
            <a:r>
              <a:rPr lang="en-US" sz="2200">
                <a:latin typeface="Rockwell"/>
                <a:ea typeface="Rockwell"/>
                <a:cs typeface="Rockwell"/>
                <a:sym typeface="Rockwell"/>
              </a:rPr>
              <a:t>These high implicit rates also reduce productive activity, impede both employment and investment, and promote wasteful use of resources.</a:t>
            </a:r>
            <a:endParaRPr sz="2200">
              <a:latin typeface="Rockwell"/>
              <a:ea typeface="Rockwell"/>
              <a:cs typeface="Rockwell"/>
              <a:sym typeface="Rockwell"/>
            </a:endParaRPr>
          </a:p>
        </p:txBody>
      </p:sp>
      <p:sp>
        <p:nvSpPr>
          <p:cNvPr id="733" name="Google Shape;733;p57"/>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37"/>
        <p:cNvGrpSpPr/>
        <p:nvPr/>
      </p:nvGrpSpPr>
      <p:grpSpPr>
        <a:xfrm>
          <a:off x="0" y="0"/>
          <a:ext cx="0" cy="0"/>
          <a:chOff x="0" y="0"/>
          <a:chExt cx="0" cy="0"/>
        </a:xfrm>
      </p:grpSpPr>
      <p:sp>
        <p:nvSpPr>
          <p:cNvPr id="738" name="Google Shape;738;p58"/>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739" name="Google Shape;739;p58"/>
          <p:cNvSpPr/>
          <p:nvPr/>
        </p:nvSpPr>
        <p:spPr>
          <a:xfrm>
            <a:off x="0" y="0"/>
            <a:ext cx="107899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Rockwell"/>
              <a:ea typeface="Rockwell"/>
              <a:cs typeface="Rockwell"/>
              <a:sym typeface="Rockwell"/>
            </a:endParaRPr>
          </a:p>
        </p:txBody>
      </p:sp>
      <p:sp>
        <p:nvSpPr>
          <p:cNvPr id="740" name="Google Shape;740;p58"/>
          <p:cNvSpPr/>
          <p:nvPr/>
        </p:nvSpPr>
        <p:spPr>
          <a:xfrm>
            <a:off x="1078992" y="0"/>
            <a:ext cx="3490332" cy="6858000"/>
          </a:xfrm>
          <a:prstGeom prst="rect">
            <a:avLst/>
          </a:prstGeom>
          <a:solidFill>
            <a:srgbClr val="4E4A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Rockwell"/>
              <a:ea typeface="Rockwell"/>
              <a:cs typeface="Rockwell"/>
              <a:sym typeface="Rockwell"/>
            </a:endParaRPr>
          </a:p>
        </p:txBody>
      </p:sp>
      <p:sp>
        <p:nvSpPr>
          <p:cNvPr id="741" name="Google Shape;741;p58"/>
          <p:cNvSpPr txBox="1">
            <a:spLocks noGrp="1"/>
          </p:cNvSpPr>
          <p:nvPr>
            <p:ph type="title"/>
          </p:nvPr>
        </p:nvSpPr>
        <p:spPr>
          <a:xfrm>
            <a:off x="1460754" y="1060704"/>
            <a:ext cx="2722626" cy="4736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Rockwell"/>
              <a:buNone/>
            </a:pPr>
            <a:r>
              <a:rPr lang="en-US" sz="2200" b="1">
                <a:solidFill>
                  <a:schemeClr val="lt1"/>
                </a:solidFill>
                <a:latin typeface="Rockwell"/>
                <a:ea typeface="Rockwell"/>
                <a:cs typeface="Rockwell"/>
                <a:sym typeface="Rockwell"/>
              </a:rPr>
              <a:t>CSE 2.7</a:t>
            </a:r>
            <a:br>
              <a:rPr lang="en-US" sz="2200" b="1">
                <a:solidFill>
                  <a:schemeClr val="lt1"/>
                </a:solidFill>
                <a:latin typeface="Rockwell"/>
                <a:ea typeface="Rockwell"/>
                <a:cs typeface="Rockwell"/>
                <a:sym typeface="Rockwell"/>
              </a:rPr>
            </a:br>
            <a:r>
              <a:rPr lang="en-US" sz="2200">
                <a:solidFill>
                  <a:schemeClr val="lt1"/>
                </a:solidFill>
                <a:latin typeface="Rockwell"/>
                <a:ea typeface="Rockwell"/>
                <a:cs typeface="Rockwell"/>
                <a:sym typeface="Rockwell"/>
              </a:rPr>
              <a:t> FREE TRADE: PEOPLE ACHIEVE HIGHER INCOMES WHEN THEY ARE FREE TO TRADE WITH PEOPLE IN OTHER COUNTRIES.</a:t>
            </a:r>
            <a:endParaRPr/>
          </a:p>
        </p:txBody>
      </p:sp>
      <p:sp>
        <p:nvSpPr>
          <p:cNvPr id="742" name="Google Shape;742;p58"/>
          <p:cNvSpPr txBox="1">
            <a:spLocks noGrp="1"/>
          </p:cNvSpPr>
          <p:nvPr>
            <p:ph type="body" idx="1"/>
          </p:nvPr>
        </p:nvSpPr>
        <p:spPr>
          <a:xfrm>
            <a:off x="4911213" y="1060704"/>
            <a:ext cx="3819832" cy="4736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540"/>
              <a:buNone/>
            </a:pPr>
            <a:r>
              <a:rPr lang="en-US" sz="1600" i="1">
                <a:latin typeface="Rockwell"/>
                <a:ea typeface="Rockwell"/>
                <a:cs typeface="Rockwell"/>
                <a:sym typeface="Rockwell"/>
              </a:rPr>
              <a:t>Free trade consists simply in letting people buy and sell as they want to buy and sell. Protective tariffs are as much applications of force as are blockading squadrons, and their objective is the same—to prevent trade. The difference between the two is that blockading squadrons are a means whereby nations seek to prevent their enemies from trading; protective tariffs are a means whereby nations attempt to prevent their own people from trading.</a:t>
            </a:r>
            <a:endParaRPr sz="1600">
              <a:latin typeface="Rockwell"/>
              <a:ea typeface="Rockwell"/>
              <a:cs typeface="Rockwell"/>
              <a:sym typeface="Rockwell"/>
            </a:endParaRPr>
          </a:p>
          <a:p>
            <a:pPr marL="0" lvl="0" indent="0" algn="l" rtl="0">
              <a:lnSpc>
                <a:spcPct val="90000"/>
              </a:lnSpc>
              <a:spcBef>
                <a:spcPts val="600"/>
              </a:spcBef>
              <a:spcAft>
                <a:spcPts val="0"/>
              </a:spcAft>
              <a:buSzPts val="1680"/>
              <a:buNone/>
            </a:pPr>
            <a:r>
              <a:rPr lang="en-US" sz="1600">
                <a:latin typeface="Rockwell"/>
                <a:ea typeface="Rockwell"/>
                <a:cs typeface="Rockwell"/>
                <a:sym typeface="Rockwell"/>
              </a:rPr>
              <a:t>				</a:t>
            </a:r>
            <a:endParaRPr sz="1600">
              <a:latin typeface="Rockwell"/>
              <a:ea typeface="Rockwell"/>
              <a:cs typeface="Rockwell"/>
              <a:sym typeface="Rockwell"/>
            </a:endParaRPr>
          </a:p>
          <a:p>
            <a:pPr marL="0" lvl="0" indent="0" algn="l" rtl="0">
              <a:lnSpc>
                <a:spcPct val="90000"/>
              </a:lnSpc>
              <a:spcBef>
                <a:spcPts val="600"/>
              </a:spcBef>
              <a:spcAft>
                <a:spcPts val="0"/>
              </a:spcAft>
              <a:buSzPts val="1680"/>
              <a:buNone/>
            </a:pPr>
            <a:r>
              <a:rPr lang="en-US" sz="1600">
                <a:latin typeface="Rockwell"/>
                <a:ea typeface="Rockwell"/>
                <a:cs typeface="Rockwell"/>
                <a:sym typeface="Rockwell"/>
              </a:rPr>
              <a:t> — Henry George</a:t>
            </a:r>
            <a:endParaRPr sz="1600">
              <a:latin typeface="Rockwell"/>
              <a:ea typeface="Rockwell"/>
              <a:cs typeface="Rockwell"/>
              <a:sym typeface="Rockwell"/>
            </a:endParaRPr>
          </a:p>
        </p:txBody>
      </p:sp>
      <p:sp>
        <p:nvSpPr>
          <p:cNvPr id="743" name="Google Shape;743;p58"/>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600"/>
              </a:spcAft>
              <a:buClr>
                <a:schemeClr val="dk2"/>
              </a:buClr>
              <a:buSzPts val="1100"/>
              <a:buFont typeface="Rockwell"/>
              <a:buNone/>
            </a:pPr>
            <a:fld id="{00000000-1234-1234-1234-123412341234}" type="slidenum">
              <a:rPr lang="en-US">
                <a:solidFill>
                  <a:schemeClr val="dk2"/>
                </a:solidFill>
              </a:rPr>
              <a:t>69</a:t>
            </a:fld>
            <a:endParaRPr>
              <a:solidFill>
                <a:schemeClr val="dk2"/>
              </a:solidFill>
            </a:endParaRPr>
          </a:p>
        </p:txBody>
      </p:sp>
      <p:sp>
        <p:nvSpPr>
          <p:cNvPr id="744" name="Google Shape;744;p58"/>
          <p:cNvSpPr/>
          <p:nvPr/>
        </p:nvSpPr>
        <p:spPr>
          <a:xfrm>
            <a:off x="8573188" y="6258874"/>
            <a:ext cx="299110" cy="398815"/>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457200" y="-122150"/>
            <a:ext cx="8282100" cy="952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800"/>
              <a:buFont typeface="Rockwell"/>
              <a:buNone/>
            </a:pPr>
            <a:r>
              <a:rPr lang="en-US" sz="2800">
                <a:latin typeface="Rockwell"/>
                <a:ea typeface="Rockwell"/>
                <a:cs typeface="Rockwell"/>
                <a:sym typeface="Rockwell"/>
              </a:rPr>
              <a:t>PER CAPITA INCOME: THE LAST 1000 YEARS</a:t>
            </a:r>
            <a:endParaRPr sz="2800">
              <a:latin typeface="Rockwell"/>
              <a:ea typeface="Rockwell"/>
              <a:cs typeface="Rockwell"/>
              <a:sym typeface="Rockwell"/>
            </a:endParaRPr>
          </a:p>
        </p:txBody>
      </p:sp>
      <p:sp>
        <p:nvSpPr>
          <p:cNvPr id="162" name="Google Shape;162;p5"/>
          <p:cNvSpPr txBox="1">
            <a:spLocks noGrp="1"/>
          </p:cNvSpPr>
          <p:nvPr>
            <p:ph type="body" idx="1"/>
          </p:nvPr>
        </p:nvSpPr>
        <p:spPr>
          <a:xfrm>
            <a:off x="49841" y="830350"/>
            <a:ext cx="3011400" cy="60960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700"/>
              <a:buChar char="▪"/>
            </a:pPr>
            <a:r>
              <a:rPr lang="en-US" sz="1700">
                <a:latin typeface="Rockwell"/>
                <a:ea typeface="Rockwell"/>
                <a:cs typeface="Rockwell"/>
                <a:sym typeface="Rockwell"/>
              </a:rPr>
              <a:t>Per capita income changed very little for centuries prior to 1800, but growth has exploded during the last 200 years.</a:t>
            </a:r>
            <a:endParaRPr sz="1700">
              <a:latin typeface="Rockwell"/>
              <a:ea typeface="Rockwell"/>
              <a:cs typeface="Rockwell"/>
              <a:sym typeface="Rockwell"/>
            </a:endParaRPr>
          </a:p>
          <a:p>
            <a:pPr marL="365760" lvl="0" indent="-205739" algn="l" rtl="0">
              <a:lnSpc>
                <a:spcPct val="90000"/>
              </a:lnSpc>
              <a:spcBef>
                <a:spcPts val="600"/>
              </a:spcBef>
              <a:spcAft>
                <a:spcPts val="0"/>
              </a:spcAft>
              <a:buSzPts val="1260"/>
              <a:buNone/>
            </a:pPr>
            <a:endParaRPr sz="1700">
              <a:latin typeface="Rockwell"/>
              <a:ea typeface="Rockwell"/>
              <a:cs typeface="Rockwell"/>
              <a:sym typeface="Rockwell"/>
            </a:endParaRPr>
          </a:p>
          <a:p>
            <a:pPr marL="182880" lvl="0" indent="-182880" algn="l" rtl="0">
              <a:lnSpc>
                <a:spcPct val="90000"/>
              </a:lnSpc>
              <a:spcBef>
                <a:spcPts val="600"/>
              </a:spcBef>
              <a:spcAft>
                <a:spcPts val="0"/>
              </a:spcAft>
              <a:buSzPts val="1700"/>
              <a:buChar char="▪"/>
            </a:pPr>
            <a:r>
              <a:rPr lang="en-US" sz="1700">
                <a:latin typeface="Rockwell"/>
                <a:ea typeface="Rockwell"/>
                <a:cs typeface="Rockwell"/>
                <a:sym typeface="Rockwell"/>
              </a:rPr>
              <a:t>(Measured in 1990 dollars) </a:t>
            </a:r>
            <a:r>
              <a:rPr lang="en-US" sz="1700" b="1" i="1">
                <a:solidFill>
                  <a:srgbClr val="7DB437"/>
                </a:solidFill>
                <a:latin typeface="Rockwell"/>
                <a:ea typeface="Rockwell"/>
                <a:cs typeface="Rockwell"/>
                <a:sym typeface="Rockwell"/>
              </a:rPr>
              <a:t>world</a:t>
            </a:r>
            <a:r>
              <a:rPr lang="en-US" sz="1700">
                <a:solidFill>
                  <a:srgbClr val="7DB437"/>
                </a:solidFill>
                <a:latin typeface="Rockwell"/>
                <a:ea typeface="Rockwell"/>
                <a:cs typeface="Rockwell"/>
                <a:sym typeface="Rockwell"/>
              </a:rPr>
              <a:t> </a:t>
            </a:r>
            <a:r>
              <a:rPr lang="en-US" sz="1700">
                <a:latin typeface="Rockwell"/>
                <a:ea typeface="Rockwell"/>
                <a:cs typeface="Rockwell"/>
                <a:sym typeface="Rockwell"/>
              </a:rPr>
              <a:t>per capita income was $667 in 1820—only about 50% higher than year 1000. By 2003, however, income had risen to $6,516—10 times the 1820 level.</a:t>
            </a:r>
            <a:endParaRPr sz="1700">
              <a:latin typeface="Rockwell"/>
              <a:ea typeface="Rockwell"/>
              <a:cs typeface="Rockwell"/>
              <a:sym typeface="Rockwell"/>
            </a:endParaRPr>
          </a:p>
          <a:p>
            <a:pPr marL="365760" lvl="0" indent="-205739" algn="l" rtl="0">
              <a:lnSpc>
                <a:spcPct val="90000"/>
              </a:lnSpc>
              <a:spcBef>
                <a:spcPts val="600"/>
              </a:spcBef>
              <a:spcAft>
                <a:spcPts val="0"/>
              </a:spcAft>
              <a:buSzPts val="1260"/>
              <a:buNone/>
            </a:pPr>
            <a:endParaRPr sz="1700">
              <a:latin typeface="Rockwell"/>
              <a:ea typeface="Rockwell"/>
              <a:cs typeface="Rockwell"/>
              <a:sym typeface="Rockwell"/>
            </a:endParaRPr>
          </a:p>
          <a:p>
            <a:pPr marL="182880" lvl="0" indent="-182880" algn="l" rtl="0">
              <a:lnSpc>
                <a:spcPct val="90000"/>
              </a:lnSpc>
              <a:spcBef>
                <a:spcPts val="600"/>
              </a:spcBef>
              <a:spcAft>
                <a:spcPts val="0"/>
              </a:spcAft>
              <a:buSzPts val="1700"/>
              <a:buChar char="▪"/>
            </a:pPr>
            <a:r>
              <a:rPr lang="en-US" sz="1700">
                <a:latin typeface="Rockwell"/>
                <a:ea typeface="Rockwell"/>
                <a:cs typeface="Rockwell"/>
                <a:sym typeface="Rockwell"/>
              </a:rPr>
              <a:t>During the past 200 years, the income growth of the </a:t>
            </a:r>
            <a:r>
              <a:rPr lang="en-US" sz="1700" b="1" i="1">
                <a:solidFill>
                  <a:srgbClr val="C01900"/>
                </a:solidFill>
                <a:latin typeface="Rockwell"/>
                <a:ea typeface="Rockwell"/>
                <a:cs typeface="Rockwell"/>
                <a:sym typeface="Rockwell"/>
              </a:rPr>
              <a:t>high-income industrial countries</a:t>
            </a:r>
            <a:r>
              <a:rPr lang="en-US" sz="1700" b="1">
                <a:solidFill>
                  <a:srgbClr val="C01900"/>
                </a:solidFill>
                <a:latin typeface="Rockwell"/>
                <a:ea typeface="Rockwell"/>
                <a:cs typeface="Rockwell"/>
                <a:sym typeface="Rockwell"/>
              </a:rPr>
              <a:t> </a:t>
            </a:r>
            <a:r>
              <a:rPr lang="en-US" sz="1700">
                <a:latin typeface="Rockwell"/>
                <a:ea typeface="Rockwell"/>
                <a:cs typeface="Rockwell"/>
                <a:sym typeface="Rockwell"/>
              </a:rPr>
              <a:t>(</a:t>
            </a:r>
            <a:r>
              <a:rPr lang="en-US" sz="1700" b="1" i="1">
                <a:solidFill>
                  <a:srgbClr val="C01900"/>
                </a:solidFill>
                <a:latin typeface="Rockwell"/>
                <a:ea typeface="Rockwell"/>
                <a:cs typeface="Rockwell"/>
                <a:sym typeface="Rockwell"/>
              </a:rPr>
              <a:t>west</a:t>
            </a:r>
            <a:r>
              <a:rPr lang="en-US" sz="1700">
                <a:latin typeface="Rockwell"/>
                <a:ea typeface="Rockwell"/>
                <a:cs typeface="Rockwell"/>
                <a:sym typeface="Rockwell"/>
              </a:rPr>
              <a:t>) has been even higher–nearly 20 fold.</a:t>
            </a:r>
            <a:endParaRPr sz="1700">
              <a:latin typeface="Rockwell"/>
              <a:ea typeface="Rockwell"/>
              <a:cs typeface="Rockwell"/>
              <a:sym typeface="Rockwell"/>
            </a:endParaRPr>
          </a:p>
          <a:p>
            <a:pPr marL="273050" lvl="0" indent="-193040" algn="l" rtl="0">
              <a:lnSpc>
                <a:spcPct val="90000"/>
              </a:lnSpc>
              <a:spcBef>
                <a:spcPts val="600"/>
              </a:spcBef>
              <a:spcAft>
                <a:spcPts val="0"/>
              </a:spcAft>
              <a:buSzPts val="1260"/>
              <a:buNone/>
            </a:pPr>
            <a:endParaRPr sz="1700">
              <a:latin typeface="Rockwell"/>
              <a:ea typeface="Rockwell"/>
              <a:cs typeface="Rockwell"/>
              <a:sym typeface="Rockwell"/>
            </a:endParaRPr>
          </a:p>
        </p:txBody>
      </p:sp>
      <p:sp>
        <p:nvSpPr>
          <p:cNvPr id="163" name="Google Shape;163;p5"/>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a:t>
            </a:fld>
            <a:endParaRPr/>
          </a:p>
        </p:txBody>
      </p:sp>
      <p:grpSp>
        <p:nvGrpSpPr>
          <p:cNvPr id="164" name="Google Shape;164;p5"/>
          <p:cNvGrpSpPr/>
          <p:nvPr/>
        </p:nvGrpSpPr>
        <p:grpSpPr>
          <a:xfrm>
            <a:off x="3134231" y="1132718"/>
            <a:ext cx="5659200" cy="4837694"/>
            <a:chOff x="3027531" y="877306"/>
            <a:chExt cx="5659200" cy="4837694"/>
          </a:xfrm>
        </p:grpSpPr>
        <p:sp>
          <p:nvSpPr>
            <p:cNvPr id="165" name="Google Shape;165;p5"/>
            <p:cNvSpPr txBox="1"/>
            <p:nvPr/>
          </p:nvSpPr>
          <p:spPr>
            <a:xfrm>
              <a:off x="7876784" y="5194300"/>
              <a:ext cx="609600" cy="520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800"/>
                <a:buFont typeface="Century Schoolbook"/>
                <a:buNone/>
              </a:pPr>
              <a:fld id="{00000000-1234-1234-1234-123412341234}" type="slidenum">
                <a:rPr lang="en-US" sz="1800" b="1">
                  <a:solidFill>
                    <a:srgbClr val="FFFFFF"/>
                  </a:solidFill>
                  <a:latin typeface="Century Schoolbook"/>
                  <a:ea typeface="Century Schoolbook"/>
                  <a:cs typeface="Century Schoolbook"/>
                  <a:sym typeface="Century Schoolbook"/>
                </a:rPr>
                <a:t>7</a:t>
              </a:fld>
              <a:endParaRPr sz="1800" b="1">
                <a:solidFill>
                  <a:srgbClr val="FFFFFF"/>
                </a:solidFill>
                <a:latin typeface="Century Schoolbook"/>
                <a:ea typeface="Century Schoolbook"/>
                <a:cs typeface="Century Schoolbook"/>
                <a:sym typeface="Century Schoolbook"/>
              </a:endParaRPr>
            </a:p>
          </p:txBody>
        </p:sp>
        <p:sp>
          <p:nvSpPr>
            <p:cNvPr id="166" name="Google Shape;166;p5"/>
            <p:cNvSpPr/>
            <p:nvPr/>
          </p:nvSpPr>
          <p:spPr>
            <a:xfrm>
              <a:off x="3027531" y="877306"/>
              <a:ext cx="5659200" cy="4830000"/>
            </a:xfrm>
            <a:prstGeom prst="roundRect">
              <a:avLst>
                <a:gd name="adj" fmla="val 3590"/>
              </a:avLst>
            </a:prstGeom>
            <a:solidFill>
              <a:schemeClr val="lt1"/>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Rockwell"/>
                <a:buNone/>
              </a:pPr>
              <a:endParaRPr sz="1600" b="1">
                <a:solidFill>
                  <a:schemeClr val="lt1"/>
                </a:solidFill>
                <a:latin typeface="Calibri"/>
                <a:ea typeface="Calibri"/>
                <a:cs typeface="Calibri"/>
                <a:sym typeface="Calibri"/>
              </a:endParaRPr>
            </a:p>
          </p:txBody>
        </p:sp>
        <p:sp>
          <p:nvSpPr>
            <p:cNvPr id="167" name="Google Shape;167;p5"/>
            <p:cNvSpPr/>
            <p:nvPr/>
          </p:nvSpPr>
          <p:spPr>
            <a:xfrm>
              <a:off x="3967840" y="4103808"/>
              <a:ext cx="4464050" cy="952500"/>
            </a:xfrm>
            <a:custGeom>
              <a:avLst/>
              <a:gdLst/>
              <a:ahLst/>
              <a:cxnLst/>
              <a:rect l="l" t="t" r="r" b="b"/>
              <a:pathLst>
                <a:path w="4464050" h="952500" extrusionOk="0">
                  <a:moveTo>
                    <a:pt x="0" y="952500"/>
                  </a:moveTo>
                  <a:lnTo>
                    <a:pt x="374650" y="952500"/>
                  </a:lnTo>
                  <a:lnTo>
                    <a:pt x="762000" y="952500"/>
                  </a:lnTo>
                  <a:lnTo>
                    <a:pt x="889000" y="939800"/>
                  </a:lnTo>
                  <a:lnTo>
                    <a:pt x="1320800" y="939800"/>
                  </a:lnTo>
                  <a:lnTo>
                    <a:pt x="1784350" y="939800"/>
                  </a:lnTo>
                  <a:lnTo>
                    <a:pt x="1911350" y="933450"/>
                  </a:lnTo>
                  <a:lnTo>
                    <a:pt x="2654300" y="927100"/>
                  </a:lnTo>
                  <a:lnTo>
                    <a:pt x="2825750" y="927100"/>
                  </a:lnTo>
                  <a:lnTo>
                    <a:pt x="3130550" y="927100"/>
                  </a:lnTo>
                  <a:lnTo>
                    <a:pt x="3587750" y="927100"/>
                  </a:lnTo>
                  <a:lnTo>
                    <a:pt x="3689350" y="914400"/>
                  </a:lnTo>
                  <a:lnTo>
                    <a:pt x="3784600" y="889000"/>
                  </a:lnTo>
                  <a:lnTo>
                    <a:pt x="3898900" y="889000"/>
                  </a:lnTo>
                  <a:lnTo>
                    <a:pt x="4044950" y="806450"/>
                  </a:lnTo>
                  <a:lnTo>
                    <a:pt x="4121150" y="800100"/>
                  </a:lnTo>
                  <a:lnTo>
                    <a:pt x="4235450" y="698500"/>
                  </a:lnTo>
                  <a:lnTo>
                    <a:pt x="4337050" y="431800"/>
                  </a:lnTo>
                  <a:lnTo>
                    <a:pt x="4457700" y="12700"/>
                  </a:lnTo>
                  <a:lnTo>
                    <a:pt x="4464050" y="0"/>
                  </a:lnTo>
                </a:path>
              </a:pathLst>
            </a:custGeom>
            <a:noFill/>
            <a:ln w="57150" cap="flat" cmpd="sng">
              <a:solidFill>
                <a:srgbClr val="7EB337"/>
              </a:solidFill>
              <a:prstDash val="solid"/>
              <a:round/>
              <a:headEnd type="none" w="sm" len="sm"/>
              <a:tailEnd type="none" w="sm" len="sm"/>
            </a:ln>
            <a:effectLst>
              <a:outerShdw blurRad="50800" dist="20000" dir="5400000" rotWithShape="0">
                <a:srgbClr val="000000">
                  <a:alpha val="41568"/>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Rockwell"/>
                <a:buNone/>
              </a:pPr>
              <a:endParaRPr sz="1800">
                <a:solidFill>
                  <a:schemeClr val="lt1"/>
                </a:solidFill>
                <a:latin typeface="Calibri"/>
                <a:ea typeface="Calibri"/>
                <a:cs typeface="Calibri"/>
                <a:sym typeface="Calibri"/>
              </a:endParaRPr>
            </a:p>
          </p:txBody>
        </p:sp>
        <p:sp>
          <p:nvSpPr>
            <p:cNvPr id="168" name="Google Shape;168;p5"/>
            <p:cNvSpPr/>
            <p:nvPr/>
          </p:nvSpPr>
          <p:spPr>
            <a:xfrm>
              <a:off x="3967840" y="1417758"/>
              <a:ext cx="4464050" cy="3663950"/>
            </a:xfrm>
            <a:custGeom>
              <a:avLst/>
              <a:gdLst/>
              <a:ahLst/>
              <a:cxnLst/>
              <a:rect l="l" t="t" r="r" b="b"/>
              <a:pathLst>
                <a:path w="4464050" h="3663950" extrusionOk="0">
                  <a:moveTo>
                    <a:pt x="0" y="3663950"/>
                  </a:moveTo>
                  <a:lnTo>
                    <a:pt x="387350" y="3632200"/>
                  </a:lnTo>
                  <a:lnTo>
                    <a:pt x="698500" y="3632200"/>
                  </a:lnTo>
                  <a:lnTo>
                    <a:pt x="882650" y="3613150"/>
                  </a:lnTo>
                  <a:lnTo>
                    <a:pt x="1162050" y="3600450"/>
                  </a:lnTo>
                  <a:lnTo>
                    <a:pt x="1517650" y="3600450"/>
                  </a:lnTo>
                  <a:lnTo>
                    <a:pt x="1816100" y="3594100"/>
                  </a:lnTo>
                  <a:lnTo>
                    <a:pt x="2159000" y="3568700"/>
                  </a:lnTo>
                  <a:lnTo>
                    <a:pt x="2311400" y="3575050"/>
                  </a:lnTo>
                  <a:lnTo>
                    <a:pt x="2609850" y="3556000"/>
                  </a:lnTo>
                  <a:lnTo>
                    <a:pt x="2927350" y="3556000"/>
                  </a:lnTo>
                  <a:lnTo>
                    <a:pt x="3225800" y="3530600"/>
                  </a:lnTo>
                  <a:lnTo>
                    <a:pt x="3676650" y="3517900"/>
                  </a:lnTo>
                  <a:lnTo>
                    <a:pt x="3917950" y="3390900"/>
                  </a:lnTo>
                  <a:lnTo>
                    <a:pt x="4006850" y="3187700"/>
                  </a:lnTo>
                  <a:lnTo>
                    <a:pt x="4108450" y="3105150"/>
                  </a:lnTo>
                  <a:lnTo>
                    <a:pt x="4235450" y="2743200"/>
                  </a:lnTo>
                  <a:lnTo>
                    <a:pt x="4279900" y="2330450"/>
                  </a:lnTo>
                  <a:lnTo>
                    <a:pt x="4330700" y="1670050"/>
                  </a:lnTo>
                  <a:lnTo>
                    <a:pt x="4368800" y="1320800"/>
                  </a:lnTo>
                  <a:lnTo>
                    <a:pt x="4406900" y="774700"/>
                  </a:lnTo>
                  <a:lnTo>
                    <a:pt x="4438650" y="336550"/>
                  </a:lnTo>
                  <a:lnTo>
                    <a:pt x="4464050" y="0"/>
                  </a:lnTo>
                </a:path>
              </a:pathLst>
            </a:custGeom>
            <a:noFill/>
            <a:ln w="57150" cap="flat" cmpd="sng">
              <a:solidFill>
                <a:srgbClr val="C00000"/>
              </a:solidFill>
              <a:prstDash val="solid"/>
              <a:round/>
              <a:headEnd type="none" w="sm" len="sm"/>
              <a:tailEnd type="none" w="sm" len="sm"/>
            </a:ln>
            <a:effectLst>
              <a:outerShdw blurRad="50800" dist="20000" dir="5400000" rotWithShape="0">
                <a:srgbClr val="000000">
                  <a:alpha val="41568"/>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Rockwell"/>
                <a:buNone/>
              </a:pPr>
              <a:endParaRPr sz="1800">
                <a:solidFill>
                  <a:schemeClr val="lt1"/>
                </a:solidFill>
                <a:latin typeface="Calibri"/>
                <a:ea typeface="Calibri"/>
                <a:cs typeface="Calibri"/>
                <a:sym typeface="Calibri"/>
              </a:endParaRPr>
            </a:p>
          </p:txBody>
        </p:sp>
        <p:cxnSp>
          <p:nvCxnSpPr>
            <p:cNvPr id="169" name="Google Shape;169;p5"/>
            <p:cNvCxnSpPr/>
            <p:nvPr/>
          </p:nvCxnSpPr>
          <p:spPr>
            <a:xfrm>
              <a:off x="3925930" y="5135048"/>
              <a:ext cx="45081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170" name="Google Shape;170;p5"/>
            <p:cNvCxnSpPr/>
            <p:nvPr/>
          </p:nvCxnSpPr>
          <p:spPr>
            <a:xfrm rot="10800000">
              <a:off x="3925930" y="1212248"/>
              <a:ext cx="0" cy="392280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sp>
          <p:nvSpPr>
            <p:cNvPr id="171" name="Google Shape;171;p5"/>
            <p:cNvSpPr/>
            <p:nvPr/>
          </p:nvSpPr>
          <p:spPr>
            <a:xfrm>
              <a:off x="4197763" y="5256002"/>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1100</a:t>
              </a:r>
              <a:endParaRPr sz="1500" baseline="-25000">
                <a:solidFill>
                  <a:schemeClr val="dk1"/>
                </a:solidFill>
                <a:latin typeface="Calibri"/>
                <a:ea typeface="Calibri"/>
                <a:cs typeface="Calibri"/>
                <a:sym typeface="Calibri"/>
              </a:endParaRPr>
            </a:p>
          </p:txBody>
        </p:sp>
        <p:sp>
          <p:nvSpPr>
            <p:cNvPr id="172" name="Google Shape;172;p5"/>
            <p:cNvSpPr/>
            <p:nvPr/>
          </p:nvSpPr>
          <p:spPr>
            <a:xfrm>
              <a:off x="4639002" y="5256002"/>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1200</a:t>
              </a:r>
              <a:endParaRPr sz="1500" baseline="-25000">
                <a:solidFill>
                  <a:schemeClr val="dk1"/>
                </a:solidFill>
                <a:latin typeface="Calibri"/>
                <a:ea typeface="Calibri"/>
                <a:cs typeface="Calibri"/>
                <a:sym typeface="Calibri"/>
              </a:endParaRPr>
            </a:p>
          </p:txBody>
        </p:sp>
        <p:sp>
          <p:nvSpPr>
            <p:cNvPr id="173" name="Google Shape;173;p5"/>
            <p:cNvSpPr/>
            <p:nvPr/>
          </p:nvSpPr>
          <p:spPr>
            <a:xfrm>
              <a:off x="5098428" y="5256002"/>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1300</a:t>
              </a:r>
              <a:endParaRPr sz="1500" baseline="-25000">
                <a:solidFill>
                  <a:schemeClr val="dk1"/>
                </a:solidFill>
                <a:latin typeface="Calibri"/>
                <a:ea typeface="Calibri"/>
                <a:cs typeface="Calibri"/>
                <a:sym typeface="Calibri"/>
              </a:endParaRPr>
            </a:p>
          </p:txBody>
        </p:sp>
        <p:sp>
          <p:nvSpPr>
            <p:cNvPr id="174" name="Google Shape;174;p5"/>
            <p:cNvSpPr/>
            <p:nvPr/>
          </p:nvSpPr>
          <p:spPr>
            <a:xfrm>
              <a:off x="5550072" y="5256002"/>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1400</a:t>
              </a:r>
              <a:endParaRPr sz="1500" baseline="-25000">
                <a:solidFill>
                  <a:schemeClr val="dk1"/>
                </a:solidFill>
                <a:latin typeface="Calibri"/>
                <a:ea typeface="Calibri"/>
                <a:cs typeface="Calibri"/>
                <a:sym typeface="Calibri"/>
              </a:endParaRPr>
            </a:p>
          </p:txBody>
        </p:sp>
        <p:sp>
          <p:nvSpPr>
            <p:cNvPr id="175" name="Google Shape;175;p5"/>
            <p:cNvSpPr/>
            <p:nvPr/>
          </p:nvSpPr>
          <p:spPr>
            <a:xfrm>
              <a:off x="6452193" y="5256002"/>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1600</a:t>
              </a:r>
              <a:endParaRPr sz="1500" baseline="-25000">
                <a:solidFill>
                  <a:schemeClr val="dk1"/>
                </a:solidFill>
                <a:latin typeface="Calibri"/>
                <a:ea typeface="Calibri"/>
                <a:cs typeface="Calibri"/>
                <a:sym typeface="Calibri"/>
              </a:endParaRPr>
            </a:p>
          </p:txBody>
        </p:sp>
        <p:sp>
          <p:nvSpPr>
            <p:cNvPr id="176" name="Google Shape;176;p5"/>
            <p:cNvSpPr/>
            <p:nvPr/>
          </p:nvSpPr>
          <p:spPr>
            <a:xfrm>
              <a:off x="6003625" y="5256002"/>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1500</a:t>
              </a:r>
              <a:endParaRPr sz="1500" baseline="-25000">
                <a:solidFill>
                  <a:schemeClr val="dk1"/>
                </a:solidFill>
                <a:latin typeface="Calibri"/>
                <a:ea typeface="Calibri"/>
                <a:cs typeface="Calibri"/>
                <a:sym typeface="Calibri"/>
              </a:endParaRPr>
            </a:p>
          </p:txBody>
        </p:sp>
        <p:sp>
          <p:nvSpPr>
            <p:cNvPr id="177" name="Google Shape;177;p5"/>
            <p:cNvSpPr/>
            <p:nvPr/>
          </p:nvSpPr>
          <p:spPr>
            <a:xfrm>
              <a:off x="6887458" y="5256002"/>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1700</a:t>
              </a:r>
              <a:endParaRPr sz="1500" baseline="-25000">
                <a:solidFill>
                  <a:schemeClr val="dk1"/>
                </a:solidFill>
                <a:latin typeface="Calibri"/>
                <a:ea typeface="Calibri"/>
                <a:cs typeface="Calibri"/>
                <a:sym typeface="Calibri"/>
              </a:endParaRPr>
            </a:p>
          </p:txBody>
        </p:sp>
        <p:sp>
          <p:nvSpPr>
            <p:cNvPr id="178" name="Google Shape;178;p5"/>
            <p:cNvSpPr/>
            <p:nvPr/>
          </p:nvSpPr>
          <p:spPr>
            <a:xfrm>
              <a:off x="7324597" y="5256002"/>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1800</a:t>
              </a:r>
              <a:endParaRPr sz="1500" baseline="-25000">
                <a:solidFill>
                  <a:schemeClr val="dk1"/>
                </a:solidFill>
                <a:latin typeface="Calibri"/>
                <a:ea typeface="Calibri"/>
                <a:cs typeface="Calibri"/>
                <a:sym typeface="Calibri"/>
              </a:endParaRPr>
            </a:p>
          </p:txBody>
        </p:sp>
        <p:sp>
          <p:nvSpPr>
            <p:cNvPr id="179" name="Google Shape;179;p5"/>
            <p:cNvSpPr/>
            <p:nvPr/>
          </p:nvSpPr>
          <p:spPr>
            <a:xfrm>
              <a:off x="7778662" y="5256002"/>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1900</a:t>
              </a:r>
              <a:endParaRPr sz="1500" baseline="-25000">
                <a:solidFill>
                  <a:schemeClr val="dk1"/>
                </a:solidFill>
                <a:latin typeface="Calibri"/>
                <a:ea typeface="Calibri"/>
                <a:cs typeface="Calibri"/>
                <a:sym typeface="Calibri"/>
              </a:endParaRPr>
            </a:p>
          </p:txBody>
        </p:sp>
        <p:sp>
          <p:nvSpPr>
            <p:cNvPr id="180" name="Google Shape;180;p5"/>
            <p:cNvSpPr/>
            <p:nvPr/>
          </p:nvSpPr>
          <p:spPr>
            <a:xfrm>
              <a:off x="8219483" y="5256002"/>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2003</a:t>
              </a:r>
              <a:endParaRPr sz="1500" baseline="-25000">
                <a:solidFill>
                  <a:schemeClr val="dk1"/>
                </a:solidFill>
                <a:latin typeface="Calibri"/>
                <a:ea typeface="Calibri"/>
                <a:cs typeface="Calibri"/>
                <a:sym typeface="Calibri"/>
              </a:endParaRPr>
            </a:p>
          </p:txBody>
        </p:sp>
        <p:sp>
          <p:nvSpPr>
            <p:cNvPr id="181" name="Google Shape;181;p5"/>
            <p:cNvSpPr/>
            <p:nvPr/>
          </p:nvSpPr>
          <p:spPr>
            <a:xfrm>
              <a:off x="3737515" y="5252954"/>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1000</a:t>
              </a:r>
              <a:endParaRPr sz="1500" baseline="-25000">
                <a:solidFill>
                  <a:schemeClr val="dk1"/>
                </a:solidFill>
                <a:latin typeface="Calibri"/>
                <a:ea typeface="Calibri"/>
                <a:cs typeface="Calibri"/>
                <a:sym typeface="Calibri"/>
              </a:endParaRPr>
            </a:p>
          </p:txBody>
        </p:sp>
        <p:sp>
          <p:nvSpPr>
            <p:cNvPr id="182" name="Google Shape;182;p5"/>
            <p:cNvSpPr/>
            <p:nvPr/>
          </p:nvSpPr>
          <p:spPr>
            <a:xfrm>
              <a:off x="3284644" y="4217904"/>
              <a:ext cx="535472"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$5,000</a:t>
              </a:r>
              <a:endParaRPr sz="1500" baseline="-25000">
                <a:solidFill>
                  <a:schemeClr val="dk1"/>
                </a:solidFill>
                <a:latin typeface="Calibri"/>
                <a:ea typeface="Calibri"/>
                <a:cs typeface="Calibri"/>
                <a:sym typeface="Calibri"/>
              </a:endParaRPr>
            </a:p>
          </p:txBody>
        </p:sp>
        <p:sp>
          <p:nvSpPr>
            <p:cNvPr id="183" name="Google Shape;183;p5"/>
            <p:cNvSpPr/>
            <p:nvPr/>
          </p:nvSpPr>
          <p:spPr>
            <a:xfrm>
              <a:off x="3180668" y="3446760"/>
              <a:ext cx="632967" cy="230832"/>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$10,000</a:t>
              </a:r>
              <a:endParaRPr sz="1500" baseline="-25000">
                <a:solidFill>
                  <a:schemeClr val="dk1"/>
                </a:solidFill>
                <a:latin typeface="Calibri"/>
                <a:ea typeface="Calibri"/>
                <a:cs typeface="Calibri"/>
                <a:sym typeface="Calibri"/>
              </a:endParaRPr>
            </a:p>
          </p:txBody>
        </p:sp>
        <p:sp>
          <p:nvSpPr>
            <p:cNvPr id="184" name="Google Shape;184;p5"/>
            <p:cNvSpPr/>
            <p:nvPr/>
          </p:nvSpPr>
          <p:spPr>
            <a:xfrm>
              <a:off x="3180668" y="2657328"/>
              <a:ext cx="632967" cy="230832"/>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$15,000</a:t>
              </a:r>
              <a:endParaRPr sz="1500" baseline="-25000">
                <a:solidFill>
                  <a:schemeClr val="dk1"/>
                </a:solidFill>
                <a:latin typeface="Calibri"/>
                <a:ea typeface="Calibri"/>
                <a:cs typeface="Calibri"/>
                <a:sym typeface="Calibri"/>
              </a:endParaRPr>
            </a:p>
          </p:txBody>
        </p:sp>
        <p:sp>
          <p:nvSpPr>
            <p:cNvPr id="185" name="Google Shape;185;p5"/>
            <p:cNvSpPr/>
            <p:nvPr/>
          </p:nvSpPr>
          <p:spPr>
            <a:xfrm>
              <a:off x="3180668" y="1886184"/>
              <a:ext cx="632967" cy="230832"/>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$20,000</a:t>
              </a:r>
              <a:endParaRPr sz="1500" baseline="-25000">
                <a:solidFill>
                  <a:schemeClr val="dk1"/>
                </a:solidFill>
                <a:latin typeface="Calibri"/>
                <a:ea typeface="Calibri"/>
                <a:cs typeface="Calibri"/>
                <a:sym typeface="Calibri"/>
              </a:endParaRPr>
            </a:p>
          </p:txBody>
        </p:sp>
        <p:sp>
          <p:nvSpPr>
            <p:cNvPr id="186" name="Google Shape;186;p5"/>
            <p:cNvSpPr/>
            <p:nvPr/>
          </p:nvSpPr>
          <p:spPr>
            <a:xfrm>
              <a:off x="3180668" y="1115040"/>
              <a:ext cx="632967" cy="230832"/>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$25,000</a:t>
              </a:r>
              <a:endParaRPr sz="1500" baseline="-25000">
                <a:solidFill>
                  <a:schemeClr val="dk1"/>
                </a:solidFill>
                <a:latin typeface="Calibri"/>
                <a:ea typeface="Calibri"/>
                <a:cs typeface="Calibri"/>
                <a:sym typeface="Calibri"/>
              </a:endParaRPr>
            </a:p>
          </p:txBody>
        </p:sp>
        <p:sp>
          <p:nvSpPr>
            <p:cNvPr id="187" name="Google Shape;187;p5"/>
            <p:cNvSpPr/>
            <p:nvPr/>
          </p:nvSpPr>
          <p:spPr>
            <a:xfrm>
              <a:off x="6034613" y="4472336"/>
              <a:ext cx="82073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69962E"/>
                </a:buClr>
                <a:buSzPts val="1400"/>
                <a:buFont typeface="Calibri"/>
                <a:buNone/>
              </a:pPr>
              <a:r>
                <a:rPr lang="en-US" sz="1400" b="1" i="1">
                  <a:solidFill>
                    <a:srgbClr val="69962E"/>
                  </a:solidFill>
                  <a:latin typeface="Calibri"/>
                  <a:ea typeface="Calibri"/>
                  <a:cs typeface="Calibri"/>
                  <a:sym typeface="Calibri"/>
                </a:rPr>
                <a:t>1820: $667</a:t>
              </a:r>
              <a:endParaRPr sz="1400" b="1" i="1" baseline="-25000">
                <a:solidFill>
                  <a:srgbClr val="69962E"/>
                </a:solidFill>
                <a:latin typeface="Calibri"/>
                <a:ea typeface="Calibri"/>
                <a:cs typeface="Calibri"/>
                <a:sym typeface="Calibri"/>
              </a:endParaRPr>
            </a:p>
          </p:txBody>
        </p:sp>
        <p:sp>
          <p:nvSpPr>
            <p:cNvPr id="188" name="Google Shape;188;p5"/>
            <p:cNvSpPr/>
            <p:nvPr/>
          </p:nvSpPr>
          <p:spPr>
            <a:xfrm>
              <a:off x="6572081" y="4018488"/>
              <a:ext cx="98788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C00000"/>
                </a:buClr>
                <a:buSzPts val="1400"/>
                <a:buFont typeface="Calibri"/>
                <a:buNone/>
              </a:pPr>
              <a:r>
                <a:rPr lang="en-US" sz="1400" b="1" i="1">
                  <a:solidFill>
                    <a:srgbClr val="C00000"/>
                  </a:solidFill>
                  <a:latin typeface="Calibri"/>
                  <a:ea typeface="Calibri"/>
                  <a:cs typeface="Calibri"/>
                  <a:sym typeface="Calibri"/>
                </a:rPr>
                <a:t>1820: $1,202</a:t>
              </a:r>
              <a:endParaRPr sz="1400" b="1" i="1" baseline="-25000">
                <a:solidFill>
                  <a:srgbClr val="C00000"/>
                </a:solidFill>
                <a:latin typeface="Calibri"/>
                <a:ea typeface="Calibri"/>
                <a:cs typeface="Calibri"/>
                <a:sym typeface="Calibri"/>
              </a:endParaRPr>
            </a:p>
          </p:txBody>
        </p:sp>
        <p:sp>
          <p:nvSpPr>
            <p:cNvPr id="189" name="Google Shape;189;p5"/>
            <p:cNvSpPr/>
            <p:nvPr/>
          </p:nvSpPr>
          <p:spPr>
            <a:xfrm>
              <a:off x="7045446" y="2996161"/>
              <a:ext cx="98788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69962E"/>
                </a:buClr>
                <a:buSzPts val="1400"/>
                <a:buFont typeface="Calibri"/>
                <a:buNone/>
              </a:pPr>
              <a:r>
                <a:rPr lang="en-US" sz="1400" b="1" i="1">
                  <a:solidFill>
                    <a:srgbClr val="69962E"/>
                  </a:solidFill>
                  <a:latin typeface="Calibri"/>
                  <a:ea typeface="Calibri"/>
                  <a:cs typeface="Calibri"/>
                  <a:sym typeface="Calibri"/>
                </a:rPr>
                <a:t>2003: $6,516</a:t>
              </a:r>
              <a:endParaRPr sz="1400" b="1" i="1" baseline="-25000">
                <a:solidFill>
                  <a:srgbClr val="69962E"/>
                </a:solidFill>
                <a:latin typeface="Calibri"/>
                <a:ea typeface="Calibri"/>
                <a:cs typeface="Calibri"/>
                <a:sym typeface="Calibri"/>
              </a:endParaRPr>
            </a:p>
          </p:txBody>
        </p:sp>
        <p:sp>
          <p:nvSpPr>
            <p:cNvPr id="190" name="Google Shape;190;p5"/>
            <p:cNvSpPr/>
            <p:nvPr/>
          </p:nvSpPr>
          <p:spPr>
            <a:xfrm>
              <a:off x="6988184" y="1685314"/>
              <a:ext cx="1078879"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C00000"/>
                </a:buClr>
                <a:buSzPts val="1400"/>
                <a:buFont typeface="Calibri"/>
                <a:buNone/>
              </a:pPr>
              <a:r>
                <a:rPr lang="en-US" sz="1400" b="1" i="1">
                  <a:solidFill>
                    <a:srgbClr val="C00000"/>
                  </a:solidFill>
                  <a:latin typeface="Calibri"/>
                  <a:ea typeface="Calibri"/>
                  <a:cs typeface="Calibri"/>
                  <a:sym typeface="Calibri"/>
                </a:rPr>
                <a:t>2003: $23,710</a:t>
              </a:r>
              <a:endParaRPr sz="1400" b="1" i="1" baseline="-25000">
                <a:solidFill>
                  <a:srgbClr val="C00000"/>
                </a:solidFill>
                <a:latin typeface="Calibri"/>
                <a:ea typeface="Calibri"/>
                <a:cs typeface="Calibri"/>
                <a:sym typeface="Calibri"/>
              </a:endParaRPr>
            </a:p>
          </p:txBody>
        </p:sp>
        <p:sp>
          <p:nvSpPr>
            <p:cNvPr id="191" name="Google Shape;191;p5"/>
            <p:cNvSpPr/>
            <p:nvPr/>
          </p:nvSpPr>
          <p:spPr>
            <a:xfrm>
              <a:off x="6643027" y="2186964"/>
              <a:ext cx="157207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C00000"/>
                </a:buClr>
                <a:buSzPts val="1400"/>
                <a:buFont typeface="Calibri"/>
                <a:buNone/>
              </a:pPr>
              <a:r>
                <a:rPr lang="en-US" sz="1400" b="1" i="1">
                  <a:solidFill>
                    <a:srgbClr val="C00000"/>
                  </a:solidFill>
                  <a:latin typeface="Calibri"/>
                  <a:ea typeface="Calibri"/>
                  <a:cs typeface="Calibri"/>
                  <a:sym typeface="Calibri"/>
                </a:rPr>
                <a:t>West GDP per capita</a:t>
              </a:r>
              <a:endParaRPr sz="1400" b="1" i="1" baseline="-25000">
                <a:solidFill>
                  <a:srgbClr val="C00000"/>
                </a:solidFill>
                <a:latin typeface="Calibri"/>
                <a:ea typeface="Calibri"/>
                <a:cs typeface="Calibri"/>
                <a:sym typeface="Calibri"/>
              </a:endParaRPr>
            </a:p>
          </p:txBody>
        </p:sp>
        <p:sp>
          <p:nvSpPr>
            <p:cNvPr id="192" name="Google Shape;192;p5"/>
            <p:cNvSpPr/>
            <p:nvPr/>
          </p:nvSpPr>
          <p:spPr>
            <a:xfrm>
              <a:off x="6281636" y="3653060"/>
              <a:ext cx="16326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69962E"/>
                </a:buClr>
                <a:buSzPts val="1400"/>
                <a:buFont typeface="Calibri"/>
                <a:buNone/>
              </a:pPr>
              <a:r>
                <a:rPr lang="en-US" sz="1400" b="1" i="1">
                  <a:solidFill>
                    <a:srgbClr val="69962E"/>
                  </a:solidFill>
                  <a:latin typeface="Calibri"/>
                  <a:ea typeface="Calibri"/>
                  <a:cs typeface="Calibri"/>
                  <a:sym typeface="Calibri"/>
                </a:rPr>
                <a:t>World GDP per capita</a:t>
              </a:r>
              <a:endParaRPr sz="1400" b="1" i="1" baseline="-25000">
                <a:solidFill>
                  <a:srgbClr val="69962E"/>
                </a:solidFill>
                <a:latin typeface="Calibri"/>
                <a:ea typeface="Calibri"/>
                <a:cs typeface="Calibri"/>
                <a:sym typeface="Calibri"/>
              </a:endParaRPr>
            </a:p>
          </p:txBody>
        </p:sp>
        <p:cxnSp>
          <p:nvCxnSpPr>
            <p:cNvPr id="193" name="Google Shape;193;p5"/>
            <p:cNvCxnSpPr/>
            <p:nvPr/>
          </p:nvCxnSpPr>
          <p:spPr>
            <a:xfrm>
              <a:off x="6812640" y="4700480"/>
              <a:ext cx="792331" cy="317728"/>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194" name="Google Shape;194;p5"/>
            <p:cNvCxnSpPr/>
            <p:nvPr/>
          </p:nvCxnSpPr>
          <p:spPr>
            <a:xfrm>
              <a:off x="7914327" y="3249733"/>
              <a:ext cx="464165" cy="768755"/>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195" name="Google Shape;195;p5"/>
            <p:cNvCxnSpPr/>
            <p:nvPr/>
          </p:nvCxnSpPr>
          <p:spPr>
            <a:xfrm>
              <a:off x="7050577" y="4316482"/>
              <a:ext cx="554394" cy="587426"/>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196" name="Google Shape;196;p5"/>
            <p:cNvCxnSpPr/>
            <p:nvPr/>
          </p:nvCxnSpPr>
          <p:spPr>
            <a:xfrm rot="10800000" flipH="1">
              <a:off x="7714658" y="1417758"/>
              <a:ext cx="660082" cy="20955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197" name="Google Shape;197;p5"/>
            <p:cNvCxnSpPr/>
            <p:nvPr/>
          </p:nvCxnSpPr>
          <p:spPr>
            <a:xfrm>
              <a:off x="3925930"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198" name="Google Shape;198;p5"/>
            <p:cNvCxnSpPr/>
            <p:nvPr/>
          </p:nvCxnSpPr>
          <p:spPr>
            <a:xfrm>
              <a:off x="4376145"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199" name="Google Shape;199;p5"/>
            <p:cNvCxnSpPr/>
            <p:nvPr/>
          </p:nvCxnSpPr>
          <p:spPr>
            <a:xfrm>
              <a:off x="4826360"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00" name="Google Shape;200;p5"/>
            <p:cNvCxnSpPr/>
            <p:nvPr/>
          </p:nvCxnSpPr>
          <p:spPr>
            <a:xfrm>
              <a:off x="5276575"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01" name="Google Shape;201;p5"/>
            <p:cNvCxnSpPr/>
            <p:nvPr/>
          </p:nvCxnSpPr>
          <p:spPr>
            <a:xfrm>
              <a:off x="5726790"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02" name="Google Shape;202;p5"/>
            <p:cNvCxnSpPr/>
            <p:nvPr/>
          </p:nvCxnSpPr>
          <p:spPr>
            <a:xfrm>
              <a:off x="6177005"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03" name="Google Shape;203;p5"/>
            <p:cNvCxnSpPr/>
            <p:nvPr/>
          </p:nvCxnSpPr>
          <p:spPr>
            <a:xfrm>
              <a:off x="6627220"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04" name="Google Shape;204;p5"/>
            <p:cNvCxnSpPr/>
            <p:nvPr/>
          </p:nvCxnSpPr>
          <p:spPr>
            <a:xfrm>
              <a:off x="7077435"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05" name="Google Shape;205;p5"/>
            <p:cNvCxnSpPr/>
            <p:nvPr/>
          </p:nvCxnSpPr>
          <p:spPr>
            <a:xfrm>
              <a:off x="7527650"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06" name="Google Shape;206;p5"/>
            <p:cNvCxnSpPr/>
            <p:nvPr/>
          </p:nvCxnSpPr>
          <p:spPr>
            <a:xfrm>
              <a:off x="7977865"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07" name="Google Shape;207;p5"/>
            <p:cNvCxnSpPr/>
            <p:nvPr/>
          </p:nvCxnSpPr>
          <p:spPr>
            <a:xfrm>
              <a:off x="8428080" y="5135048"/>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08" name="Google Shape;208;p5"/>
            <p:cNvCxnSpPr/>
            <p:nvPr/>
          </p:nvCxnSpPr>
          <p:spPr>
            <a:xfrm>
              <a:off x="3859890" y="4329182"/>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09" name="Google Shape;209;p5"/>
            <p:cNvCxnSpPr/>
            <p:nvPr/>
          </p:nvCxnSpPr>
          <p:spPr>
            <a:xfrm>
              <a:off x="3859890" y="3554482"/>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10" name="Google Shape;210;p5"/>
            <p:cNvCxnSpPr/>
            <p:nvPr/>
          </p:nvCxnSpPr>
          <p:spPr>
            <a:xfrm>
              <a:off x="3859890" y="2773432"/>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11" name="Google Shape;211;p5"/>
            <p:cNvCxnSpPr/>
            <p:nvPr/>
          </p:nvCxnSpPr>
          <p:spPr>
            <a:xfrm>
              <a:off x="3859890" y="2005082"/>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12" name="Google Shape;212;p5"/>
            <p:cNvCxnSpPr/>
            <p:nvPr/>
          </p:nvCxnSpPr>
          <p:spPr>
            <a:xfrm>
              <a:off x="3859890" y="1230382"/>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sp>
          <p:nvSpPr>
            <p:cNvPr id="213" name="Google Shape;213;p5"/>
            <p:cNvSpPr/>
            <p:nvPr/>
          </p:nvSpPr>
          <p:spPr>
            <a:xfrm>
              <a:off x="4769573" y="1083594"/>
              <a:ext cx="2826223"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Calibri"/>
                <a:buNone/>
              </a:pPr>
              <a:r>
                <a:rPr lang="en-US" sz="1800" b="1" i="1">
                  <a:solidFill>
                    <a:schemeClr val="dk1"/>
                  </a:solidFill>
                  <a:latin typeface="Calibri"/>
                  <a:ea typeface="Calibri"/>
                  <a:cs typeface="Calibri"/>
                  <a:sym typeface="Calibri"/>
                </a:rPr>
                <a:t>GDP Per Capita (1990 dollars)</a:t>
              </a:r>
              <a:endParaRPr sz="1800" b="1" i="1" baseline="-25000">
                <a:solidFill>
                  <a:schemeClr val="dk1"/>
                </a:solidFill>
                <a:latin typeface="Calibri"/>
                <a:ea typeface="Calibri"/>
                <a:cs typeface="Calibri"/>
                <a:sym typeface="Calibri"/>
              </a:endParaRPr>
            </a:p>
          </p:txBody>
        </p:sp>
      </p:grpSp>
      <p:sp>
        <p:nvSpPr>
          <p:cNvPr id="214" name="Google Shape;214;p5"/>
          <p:cNvSpPr txBox="1"/>
          <p:nvPr/>
        </p:nvSpPr>
        <p:spPr>
          <a:xfrm>
            <a:off x="3006236" y="6389613"/>
            <a:ext cx="46137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Source: Angus Maddison, </a:t>
            </a:r>
            <a:r>
              <a:rPr lang="en-US" sz="1000" i="1">
                <a:solidFill>
                  <a:schemeClr val="dk1"/>
                </a:solidFill>
                <a:latin typeface="Arial"/>
                <a:ea typeface="Arial"/>
                <a:cs typeface="Arial"/>
                <a:sym typeface="Arial"/>
              </a:rPr>
              <a:t>Contours of the World Economy, 1-2030AD: Essays</a:t>
            </a:r>
            <a:endParaRPr sz="1800">
              <a:solidFill>
                <a:schemeClr val="dk1"/>
              </a:solidFill>
              <a:latin typeface="Rockwell"/>
              <a:ea typeface="Rockwell"/>
              <a:cs typeface="Rockwell"/>
              <a:sym typeface="Rockwell"/>
            </a:endParaRPr>
          </a:p>
          <a:p>
            <a:pPr marL="0" marR="0" lvl="0" indent="0" algn="l" rtl="0">
              <a:spcBef>
                <a:spcPts val="0"/>
              </a:spcBef>
              <a:spcAft>
                <a:spcPts val="0"/>
              </a:spcAft>
              <a:buClr>
                <a:schemeClr val="dk1"/>
              </a:buClr>
              <a:buSzPts val="1000"/>
              <a:buFont typeface="Arial"/>
              <a:buNone/>
            </a:pPr>
            <a:r>
              <a:rPr lang="en-US" sz="1000" i="1">
                <a:solidFill>
                  <a:schemeClr val="dk1"/>
                </a:solidFill>
                <a:latin typeface="Arial"/>
                <a:ea typeface="Arial"/>
                <a:cs typeface="Arial"/>
                <a:sym typeface="Arial"/>
              </a:rPr>
              <a:t>in Macro-Economic History</a:t>
            </a:r>
            <a:r>
              <a:rPr lang="en-US" sz="1000">
                <a:solidFill>
                  <a:schemeClr val="dk1"/>
                </a:solidFill>
                <a:latin typeface="Arial"/>
                <a:ea typeface="Arial"/>
                <a:cs typeface="Arial"/>
                <a:sym typeface="Arial"/>
              </a:rPr>
              <a:t> (Oxford: Oxford University Press, 2007)</a:t>
            </a:r>
            <a:endParaRPr sz="1000">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59"/>
          <p:cNvSpPr txBox="1">
            <a:spLocks noGrp="1"/>
          </p:cNvSpPr>
          <p:nvPr>
            <p:ph type="title"/>
          </p:nvPr>
        </p:nvSpPr>
        <p:spPr>
          <a:xfrm>
            <a:off x="457200" y="274650"/>
            <a:ext cx="82257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KEY PRINCIPLE OF INTERNATIONAL TRADE</a:t>
            </a:r>
            <a:endParaRPr sz="3200">
              <a:latin typeface="Rockwell"/>
              <a:ea typeface="Rockwell"/>
              <a:cs typeface="Rockwell"/>
              <a:sym typeface="Rockwell"/>
            </a:endParaRPr>
          </a:p>
        </p:txBody>
      </p:sp>
      <p:sp>
        <p:nvSpPr>
          <p:cNvPr id="750" name="Google Shape;750;p59"/>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sz="2800">
                <a:latin typeface="Rockwell"/>
                <a:ea typeface="Rockwell"/>
                <a:cs typeface="Rockwell"/>
                <a:sym typeface="Rockwell"/>
              </a:rPr>
              <a:t>A nation progresses by selling goods and services that it can produce at a relatively low cost and trading for those that would be costly to produce domestically.</a:t>
            </a:r>
            <a:br>
              <a:rPr lang="en-US" sz="2800">
                <a:latin typeface="Rockwell"/>
                <a:ea typeface="Rockwell"/>
                <a:cs typeface="Rockwell"/>
                <a:sym typeface="Rockwell"/>
              </a:rPr>
            </a:br>
            <a:endParaRPr sz="2800">
              <a:latin typeface="Rockwell"/>
              <a:ea typeface="Rockwell"/>
              <a:cs typeface="Rockwell"/>
              <a:sym typeface="Rockwell"/>
            </a:endParaRPr>
          </a:p>
          <a:p>
            <a:pPr marL="679134" lvl="1" indent="-342899" algn="l" rtl="0">
              <a:lnSpc>
                <a:spcPct val="90000"/>
              </a:lnSpc>
              <a:spcBef>
                <a:spcPts val="480"/>
              </a:spcBef>
              <a:spcAft>
                <a:spcPts val="0"/>
              </a:spcAft>
              <a:buSzPts val="2400"/>
              <a:buChar char="▪"/>
            </a:pPr>
            <a:r>
              <a:rPr lang="en-US" sz="2400">
                <a:latin typeface="Rockwell"/>
                <a:ea typeface="Rockwell"/>
                <a:cs typeface="Rockwell"/>
                <a:sym typeface="Rockwell"/>
              </a:rPr>
              <a:t>Exchange makes it possible for both trading partners to expand their production and consumption.</a:t>
            </a:r>
            <a:endParaRPr sz="2400">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751" name="Google Shape;751;p59"/>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47"/>
          <p:cNvSpPr txBox="1">
            <a:spLocks noGrp="1"/>
          </p:cNvSpPr>
          <p:nvPr>
            <p:ph type="title"/>
          </p:nvPr>
        </p:nvSpPr>
        <p:spPr>
          <a:xfrm>
            <a:off x="59625" y="274650"/>
            <a:ext cx="86796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900"/>
              <a:buFont typeface="Rockwell"/>
              <a:buNone/>
            </a:pPr>
            <a:r>
              <a:rPr lang="en-US" sz="3900">
                <a:latin typeface="Rockwell"/>
                <a:ea typeface="Rockwell"/>
                <a:cs typeface="Rockwell"/>
                <a:sym typeface="Rockwell"/>
              </a:rPr>
              <a:t>MONETARY POLICY AND ECONOMIC STABILITY</a:t>
            </a:r>
            <a:endParaRPr sz="3900">
              <a:latin typeface="Rockwell"/>
              <a:ea typeface="Rockwell"/>
              <a:cs typeface="Rockwell"/>
              <a:sym typeface="Rockwell"/>
            </a:endParaRPr>
          </a:p>
        </p:txBody>
      </p:sp>
      <p:sp>
        <p:nvSpPr>
          <p:cNvPr id="757" name="Google Shape;757;p47"/>
          <p:cNvSpPr txBox="1">
            <a:spLocks noGrp="1"/>
          </p:cNvSpPr>
          <p:nvPr>
            <p:ph type="body" idx="1"/>
          </p:nvPr>
        </p:nvSpPr>
        <p:spPr>
          <a:xfrm>
            <a:off x="457200" y="1600200"/>
            <a:ext cx="7784400" cy="48735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a:latin typeface="Rockwell"/>
                <a:ea typeface="Rockwell"/>
                <a:cs typeface="Rockwell"/>
                <a:sym typeface="Rockwell"/>
              </a:rPr>
              <a:t>Shifts in monetary policy exert an impact on output and prices with a time lag.</a:t>
            </a:r>
            <a:endParaRPr>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a:latin typeface="Rockwell"/>
                <a:ea typeface="Rockwell"/>
                <a:cs typeface="Rockwell"/>
                <a:sym typeface="Rockwell"/>
              </a:rPr>
              <a:t>The time lags of monetary policy are variable and sometimes quite lengthy.</a:t>
            </a:r>
            <a:endParaRPr>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a:latin typeface="Rockwell"/>
                <a:ea typeface="Rockwell"/>
                <a:cs typeface="Rockwell"/>
                <a:sym typeface="Rockwell"/>
              </a:rPr>
              <a:t>Because of these time lags, persistent shifts back and forth from restrictive to expansionary monetary policy are likely to do more harm than good. They are likely to be a source of economic instability.</a:t>
            </a:r>
            <a:endParaRPr>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758" name="Google Shape;758;p47"/>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60"/>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GAINS FROM INTERNATIONAL TRADE</a:t>
            </a:r>
            <a:endParaRPr sz="3200">
              <a:latin typeface="Rockwell"/>
              <a:ea typeface="Rockwell"/>
              <a:cs typeface="Rockwell"/>
              <a:sym typeface="Rockwell"/>
            </a:endParaRPr>
          </a:p>
        </p:txBody>
      </p:sp>
      <p:sp>
        <p:nvSpPr>
          <p:cNvPr id="764" name="Google Shape;764;p60"/>
          <p:cNvSpPr txBox="1">
            <a:spLocks noGrp="1"/>
          </p:cNvSpPr>
          <p:nvPr>
            <p:ph type="body" idx="1"/>
          </p:nvPr>
        </p:nvSpPr>
        <p:spPr>
          <a:xfrm>
            <a:off x="457200" y="1600200"/>
            <a:ext cx="7867800" cy="487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There are three major sources of gains from trade. </a:t>
            </a:r>
            <a:endParaRPr/>
          </a:p>
          <a:p>
            <a:pPr marL="0" lvl="0" indent="0" algn="l" rtl="0">
              <a:lnSpc>
                <a:spcPct val="90000"/>
              </a:lnSpc>
              <a:spcBef>
                <a:spcPts val="0"/>
              </a:spcBef>
              <a:spcAft>
                <a:spcPts val="0"/>
              </a:spcAft>
              <a:buSzPts val="2400"/>
              <a:buNone/>
            </a:pPr>
            <a:endParaRPr/>
          </a:p>
          <a:p>
            <a:pPr marL="0" lvl="0" indent="0" algn="l" rtl="0">
              <a:lnSpc>
                <a:spcPct val="90000"/>
              </a:lnSpc>
              <a:spcBef>
                <a:spcPts val="0"/>
              </a:spcBef>
              <a:spcAft>
                <a:spcPts val="0"/>
              </a:spcAft>
              <a:buSzPts val="2400"/>
              <a:buNone/>
            </a:pPr>
            <a:r>
              <a:rPr lang="en-US" b="1"/>
              <a:t>International trade:</a:t>
            </a:r>
            <a:endParaRPr/>
          </a:p>
          <a:p>
            <a:pPr marL="0" lvl="0" indent="0" algn="l" rtl="0">
              <a:lnSpc>
                <a:spcPct val="90000"/>
              </a:lnSpc>
              <a:spcBef>
                <a:spcPts val="0"/>
              </a:spcBef>
              <a:spcAft>
                <a:spcPts val="0"/>
              </a:spcAft>
              <a:buSzPts val="2400"/>
              <a:buNone/>
            </a:pPr>
            <a:endParaRPr/>
          </a:p>
          <a:p>
            <a:pPr marL="823913" lvl="1" indent="-502919" algn="l" rtl="0">
              <a:lnSpc>
                <a:spcPct val="90000"/>
              </a:lnSpc>
              <a:spcBef>
                <a:spcPts val="420"/>
              </a:spcBef>
              <a:spcAft>
                <a:spcPts val="0"/>
              </a:spcAft>
              <a:buSzPts val="2400"/>
              <a:buFont typeface="Rockwell"/>
              <a:buAutoNum type="arabicPeriod"/>
            </a:pPr>
            <a:r>
              <a:rPr lang="en-US" sz="2000" b="1"/>
              <a:t>Benefits </a:t>
            </a:r>
            <a:r>
              <a:rPr lang="en-US" sz="2000"/>
              <a:t>people when they can acquire a product or service through trade more cheaply than they can produce it domestically.</a:t>
            </a:r>
            <a:endParaRPr/>
          </a:p>
          <a:p>
            <a:pPr marL="823913" lvl="1" indent="-350519" algn="l" rtl="0">
              <a:lnSpc>
                <a:spcPct val="90000"/>
              </a:lnSpc>
              <a:spcBef>
                <a:spcPts val="420"/>
              </a:spcBef>
              <a:spcAft>
                <a:spcPts val="0"/>
              </a:spcAft>
              <a:buSzPts val="2400"/>
              <a:buFont typeface="Rockwell"/>
              <a:buNone/>
            </a:pPr>
            <a:endParaRPr sz="2000"/>
          </a:p>
          <a:p>
            <a:pPr marL="823913" lvl="1" indent="-502919" algn="l" rtl="0">
              <a:lnSpc>
                <a:spcPct val="90000"/>
              </a:lnSpc>
              <a:spcBef>
                <a:spcPts val="420"/>
              </a:spcBef>
              <a:spcAft>
                <a:spcPts val="0"/>
              </a:spcAft>
              <a:buSzPts val="2400"/>
              <a:buFont typeface="Rockwell"/>
              <a:buAutoNum type="arabicPeriod"/>
            </a:pPr>
            <a:r>
              <a:rPr lang="en-US" sz="2000" b="1"/>
              <a:t>Allows </a:t>
            </a:r>
            <a:r>
              <a:rPr lang="en-US" sz="2000"/>
              <a:t>domestic producers and consumers to benefit from economies of scale.</a:t>
            </a:r>
            <a:endParaRPr/>
          </a:p>
          <a:p>
            <a:pPr marL="823913" lvl="1" indent="-350519" algn="l" rtl="0">
              <a:lnSpc>
                <a:spcPct val="90000"/>
              </a:lnSpc>
              <a:spcBef>
                <a:spcPts val="420"/>
              </a:spcBef>
              <a:spcAft>
                <a:spcPts val="0"/>
              </a:spcAft>
              <a:buSzPts val="2400"/>
              <a:buFont typeface="Rockwell"/>
              <a:buNone/>
            </a:pPr>
            <a:endParaRPr sz="2000"/>
          </a:p>
          <a:p>
            <a:pPr marL="823913" lvl="1" indent="-502919" algn="l" rtl="0">
              <a:lnSpc>
                <a:spcPct val="90000"/>
              </a:lnSpc>
              <a:spcBef>
                <a:spcPts val="420"/>
              </a:spcBef>
              <a:spcAft>
                <a:spcPts val="0"/>
              </a:spcAft>
              <a:buSzPts val="2400"/>
              <a:buFont typeface="Rockwell"/>
              <a:buAutoNum type="arabicPeriod"/>
            </a:pPr>
            <a:r>
              <a:rPr lang="en-US" sz="2000" b="1"/>
              <a:t>Promotes </a:t>
            </a:r>
            <a:r>
              <a:rPr lang="en-US" sz="2000"/>
              <a:t>competition in domestic markets and allows consumers to purchase a wider variety of goods at lower prices.</a:t>
            </a:r>
            <a:endParaRPr sz="2000"/>
          </a:p>
        </p:txBody>
      </p:sp>
      <p:sp>
        <p:nvSpPr>
          <p:cNvPr id="765" name="Google Shape;765;p60"/>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61"/>
          <p:cNvSpPr txBox="1">
            <a:spLocks noGrp="1"/>
          </p:cNvSpPr>
          <p:nvPr>
            <p:ph type="title"/>
          </p:nvPr>
        </p:nvSpPr>
        <p:spPr>
          <a:xfrm>
            <a:off x="685800" y="484632"/>
            <a:ext cx="7772400" cy="91632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BARRIERS TO TRADE</a:t>
            </a:r>
            <a:endParaRPr sz="3200">
              <a:latin typeface="Rockwell"/>
              <a:ea typeface="Rockwell"/>
              <a:cs typeface="Rockwell"/>
              <a:sym typeface="Rockwell"/>
            </a:endParaRPr>
          </a:p>
        </p:txBody>
      </p:sp>
      <p:sp>
        <p:nvSpPr>
          <p:cNvPr id="771" name="Google Shape;771;p61"/>
          <p:cNvSpPr txBox="1">
            <a:spLocks noGrp="1"/>
          </p:cNvSpPr>
          <p:nvPr>
            <p:ph type="body" idx="1"/>
          </p:nvPr>
        </p:nvSpPr>
        <p:spPr>
          <a:xfrm>
            <a:off x="457200" y="1702966"/>
            <a:ext cx="7891800" cy="47710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endParaRPr sz="2400">
              <a:latin typeface="Rockwell"/>
              <a:ea typeface="Rockwell"/>
              <a:cs typeface="Rockwell"/>
              <a:sym typeface="Rockwell"/>
            </a:endParaRPr>
          </a:p>
          <a:p>
            <a:pPr marL="182880" lvl="0" indent="-182880" algn="l" rtl="0">
              <a:lnSpc>
                <a:spcPct val="90000"/>
              </a:lnSpc>
              <a:spcBef>
                <a:spcPts val="0"/>
              </a:spcBef>
              <a:spcAft>
                <a:spcPts val="0"/>
              </a:spcAft>
              <a:buSzPts val="2400"/>
              <a:buChar char="▪"/>
            </a:pPr>
            <a:r>
              <a:rPr lang="en-US" sz="2400" b="1">
                <a:latin typeface="Rockwell"/>
                <a:ea typeface="Rockwell"/>
                <a:cs typeface="Rockwell"/>
                <a:sym typeface="Rockwell"/>
              </a:rPr>
              <a:t>Include tariffs </a:t>
            </a:r>
            <a:r>
              <a:rPr lang="en-US" sz="2400">
                <a:latin typeface="Rockwell"/>
                <a:ea typeface="Rockwell"/>
                <a:cs typeface="Rockwell"/>
                <a:sym typeface="Rockwell"/>
              </a:rPr>
              <a:t>on imports, domestic subsidies, quotas on imports, bureaucratic red tape, etc.</a:t>
            </a:r>
            <a:br>
              <a:rPr lang="en-US" sz="2400">
                <a:latin typeface="Rockwell"/>
                <a:ea typeface="Rockwell"/>
                <a:cs typeface="Rockwell"/>
                <a:sym typeface="Rockwell"/>
              </a:rPr>
            </a:br>
            <a:endParaRPr sz="2400">
              <a:latin typeface="Rockwell"/>
              <a:ea typeface="Rockwell"/>
              <a:cs typeface="Rockwell"/>
              <a:sym typeface="Rockwell"/>
            </a:endParaRPr>
          </a:p>
          <a:p>
            <a:pPr marL="182880" lvl="0" indent="-182880" algn="l" rtl="0">
              <a:lnSpc>
                <a:spcPct val="90000"/>
              </a:lnSpc>
              <a:spcBef>
                <a:spcPts val="600"/>
              </a:spcBef>
              <a:spcAft>
                <a:spcPts val="0"/>
              </a:spcAft>
              <a:buSzPts val="2400"/>
              <a:buChar char="▪"/>
            </a:pPr>
            <a:r>
              <a:rPr lang="en-US" sz="2400" b="1">
                <a:latin typeface="Rockwell"/>
                <a:ea typeface="Rockwell"/>
                <a:cs typeface="Rockwell"/>
                <a:sym typeface="Rockwell"/>
              </a:rPr>
              <a:t>Create inefficiencies </a:t>
            </a:r>
            <a:r>
              <a:rPr lang="en-US" sz="2400">
                <a:latin typeface="Rockwell"/>
                <a:ea typeface="Rockwell"/>
                <a:cs typeface="Rockwell"/>
                <a:sym typeface="Rockwell"/>
              </a:rPr>
              <a:t>in the protected industries, raise the cost of doing business with those protected industries, and force domestic consumers to pay higher prices than would be the case with free trade.</a:t>
            </a:r>
            <a:endParaRPr/>
          </a:p>
          <a:p>
            <a:pPr marL="182880" lvl="0" indent="-30479" algn="l" rtl="0">
              <a:lnSpc>
                <a:spcPct val="90000"/>
              </a:lnSpc>
              <a:spcBef>
                <a:spcPts val="600"/>
              </a:spcBef>
              <a:spcAft>
                <a:spcPts val="0"/>
              </a:spcAft>
              <a:buSzPts val="2400"/>
              <a:buNone/>
            </a:pPr>
            <a:endParaRPr sz="2400">
              <a:latin typeface="Rockwell"/>
              <a:ea typeface="Rockwell"/>
              <a:cs typeface="Rockwell"/>
              <a:sym typeface="Rockwell"/>
            </a:endParaRPr>
          </a:p>
          <a:p>
            <a:pPr marL="182880" lvl="0" indent="-182880" algn="l" rtl="0">
              <a:lnSpc>
                <a:spcPct val="90000"/>
              </a:lnSpc>
              <a:spcBef>
                <a:spcPts val="600"/>
              </a:spcBef>
              <a:spcAft>
                <a:spcPts val="0"/>
              </a:spcAft>
              <a:buSzPts val="2400"/>
              <a:buChar char="▪"/>
            </a:pPr>
            <a:r>
              <a:rPr lang="en-US" sz="2400" b="1"/>
              <a:t>Reshuffle employment</a:t>
            </a:r>
            <a:r>
              <a:rPr lang="en-US" sz="2400"/>
              <a:t>. They do not </a:t>
            </a:r>
            <a:r>
              <a:rPr lang="en-US" sz="2400">
                <a:latin typeface="Rockwell"/>
                <a:ea typeface="Rockwell"/>
                <a:cs typeface="Rockwell"/>
                <a:sym typeface="Rockwell"/>
              </a:rPr>
              <a:t>create or destroy domestic jobs.</a:t>
            </a:r>
            <a:endParaRPr sz="2400">
              <a:latin typeface="Rockwell"/>
              <a:ea typeface="Rockwell"/>
              <a:cs typeface="Rockwell"/>
              <a:sym typeface="Rockwell"/>
            </a:endParaRPr>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772" name="Google Shape;772;p61"/>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01"/>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Font typeface="Rockwell"/>
              <a:buNone/>
            </a:pPr>
            <a:r>
              <a:rPr lang="en-US" sz="3200"/>
              <a:t>IMPORTS, EXPORTS, AND TRADE REMINDERS</a:t>
            </a:r>
            <a:endParaRPr/>
          </a:p>
        </p:txBody>
      </p:sp>
      <p:sp>
        <p:nvSpPr>
          <p:cNvPr id="778" name="Google Shape;778;p101"/>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90000"/>
              </a:lnSpc>
              <a:spcBef>
                <a:spcPts val="0"/>
              </a:spcBef>
              <a:spcAft>
                <a:spcPts val="0"/>
              </a:spcAft>
              <a:buSzPts val="1700"/>
              <a:buChar char="▪"/>
            </a:pPr>
            <a:r>
              <a:rPr lang="en-US" b="1"/>
              <a:t>Imports </a:t>
            </a:r>
            <a:r>
              <a:rPr lang="en-US"/>
              <a:t>are the products and services produced in one country and purchased by residents of another. They are advantageous as they provide international access to goods and services at lower costs, freeing up domestic resources for other uses and making available products and inputs not available domestically.</a:t>
            </a:r>
            <a:endParaRPr/>
          </a:p>
          <a:p>
            <a:pPr marL="182880" lvl="0" indent="-182880" algn="l" rtl="0">
              <a:lnSpc>
                <a:spcPct val="90000"/>
              </a:lnSpc>
              <a:spcBef>
                <a:spcPts val="1200"/>
              </a:spcBef>
              <a:spcAft>
                <a:spcPts val="0"/>
              </a:spcAft>
              <a:buSzPts val="1700"/>
              <a:buChar char="▪"/>
            </a:pPr>
            <a:r>
              <a:rPr lang="en-US" b="1"/>
              <a:t>Exports </a:t>
            </a:r>
            <a:r>
              <a:rPr lang="en-US"/>
              <a:t>are the goods and services produced in one country and sold producers and consumers in another. Exports provide a country’s producers with access to larger markets, often leading to higher sales volumes and better prices than in their home market.</a:t>
            </a:r>
            <a:endParaRPr/>
          </a:p>
          <a:p>
            <a:pPr marL="182880" lvl="0" indent="-182880" algn="l" rtl="0">
              <a:lnSpc>
                <a:spcPct val="90000"/>
              </a:lnSpc>
              <a:spcBef>
                <a:spcPts val="1200"/>
              </a:spcBef>
              <a:spcAft>
                <a:spcPts val="0"/>
              </a:spcAft>
              <a:buSzPts val="1700"/>
              <a:buChar char="▪"/>
            </a:pPr>
            <a:r>
              <a:rPr lang="en-US" b="1"/>
              <a:t>International trade </a:t>
            </a:r>
            <a:r>
              <a:rPr lang="en-US"/>
              <a:t>increases the variety of goods available, enhances consumption and investment possibilities, and generally improves economic efficiency.. </a:t>
            </a:r>
            <a:endParaRPr/>
          </a:p>
        </p:txBody>
      </p:sp>
      <p:sp>
        <p:nvSpPr>
          <p:cNvPr id="779" name="Google Shape;779;p101"/>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2"/>
          <p:cNvSpPr txBox="1">
            <a:spLocks noGrp="1"/>
          </p:cNvSpPr>
          <p:nvPr>
            <p:ph type="title"/>
          </p:nvPr>
        </p:nvSpPr>
        <p:spPr>
          <a:xfrm>
            <a:off x="214675" y="274650"/>
            <a:ext cx="85245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THE LINK BETWEEN IMPORTS, EXPORTS, AND TRADE RESTRICTIONS</a:t>
            </a:r>
            <a:endParaRPr sz="3200">
              <a:latin typeface="Rockwell"/>
              <a:ea typeface="Rockwell"/>
              <a:cs typeface="Rockwell"/>
              <a:sym typeface="Rockwell"/>
            </a:endParaRPr>
          </a:p>
        </p:txBody>
      </p:sp>
      <p:sp>
        <p:nvSpPr>
          <p:cNvPr id="785" name="Google Shape;785;p62"/>
          <p:cNvSpPr txBox="1">
            <a:spLocks noGrp="1"/>
          </p:cNvSpPr>
          <p:nvPr>
            <p:ph type="body" idx="1"/>
          </p:nvPr>
        </p:nvSpPr>
        <p:spPr>
          <a:xfrm>
            <a:off x="457200" y="1600200"/>
            <a:ext cx="77367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sz="2400"/>
              <a:t>Trade restrictions that reduce imports will also reduce the ability of foreigners to buy our exports.</a:t>
            </a:r>
            <a:endParaRPr sz="2400"/>
          </a:p>
          <a:p>
            <a:pPr marL="462915" lvl="0" indent="-222885" algn="l" rtl="0">
              <a:lnSpc>
                <a:spcPct val="90000"/>
              </a:lnSpc>
              <a:spcBef>
                <a:spcPts val="600"/>
              </a:spcBef>
              <a:spcAft>
                <a:spcPts val="0"/>
              </a:spcAft>
              <a:buSzPts val="1890"/>
              <a:buNone/>
            </a:pPr>
            <a:endParaRPr sz="2400"/>
          </a:p>
          <a:p>
            <a:pPr marL="182880" lvl="0" indent="-182880" algn="l" rtl="0">
              <a:lnSpc>
                <a:spcPct val="90000"/>
              </a:lnSpc>
              <a:spcBef>
                <a:spcPts val="600"/>
              </a:spcBef>
              <a:spcAft>
                <a:spcPts val="0"/>
              </a:spcAft>
              <a:buSzPts val="2400"/>
              <a:buChar char="▪"/>
            </a:pPr>
            <a:r>
              <a:rPr lang="en-US" sz="2400"/>
              <a:t>Quotas and tariffs decrease the number of dollars earned by foreigners through the sale of imports to us.</a:t>
            </a:r>
            <a:br>
              <a:rPr lang="en-US" sz="2400"/>
            </a:br>
            <a:endParaRPr sz="2400"/>
          </a:p>
          <a:p>
            <a:pPr marL="182880" lvl="0" indent="-182880" algn="l" rtl="0">
              <a:lnSpc>
                <a:spcPct val="90000"/>
              </a:lnSpc>
              <a:spcBef>
                <a:spcPts val="600"/>
              </a:spcBef>
              <a:spcAft>
                <a:spcPts val="0"/>
              </a:spcAft>
              <a:buSzPts val="2400"/>
              <a:buChar char="▪"/>
            </a:pPr>
            <a:r>
              <a:rPr lang="en-US" sz="2400"/>
              <a:t>Therefore, reductions in imports simultaneously reduce exports.</a:t>
            </a:r>
            <a:endParaRPr sz="2400"/>
          </a:p>
        </p:txBody>
      </p:sp>
      <p:sp>
        <p:nvSpPr>
          <p:cNvPr id="786" name="Google Shape;786;p62"/>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63"/>
          <p:cNvSpPr txBox="1">
            <a:spLocks noGrp="1"/>
          </p:cNvSpPr>
          <p:nvPr>
            <p:ph type="title"/>
          </p:nvPr>
        </p:nvSpPr>
        <p:spPr>
          <a:xfrm>
            <a:off x="131200" y="274650"/>
            <a:ext cx="86082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IS THE UNITED STATES A FREE TRADE COUNTRY?</a:t>
            </a:r>
            <a:endParaRPr sz="3200">
              <a:latin typeface="Rockwell"/>
              <a:ea typeface="Rockwell"/>
              <a:cs typeface="Rockwell"/>
              <a:sym typeface="Rockwell"/>
            </a:endParaRPr>
          </a:p>
        </p:txBody>
      </p:sp>
      <p:sp>
        <p:nvSpPr>
          <p:cNvPr id="792" name="Google Shape;792;p63"/>
          <p:cNvSpPr txBox="1">
            <a:spLocks noGrp="1"/>
          </p:cNvSpPr>
          <p:nvPr>
            <p:ph type="body" idx="1"/>
          </p:nvPr>
        </p:nvSpPr>
        <p:spPr>
          <a:xfrm>
            <a:off x="701500" y="1612125"/>
            <a:ext cx="7587600" cy="487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800"/>
              <a:t>Many Americans think the U.S. practices free trade, but that is not entirely true.</a:t>
            </a:r>
            <a:endParaRPr/>
          </a:p>
          <a:p>
            <a:pPr marL="0" lvl="0" indent="0" algn="l" rtl="0">
              <a:lnSpc>
                <a:spcPct val="90000"/>
              </a:lnSpc>
              <a:spcBef>
                <a:spcPts val="0"/>
              </a:spcBef>
              <a:spcAft>
                <a:spcPts val="0"/>
              </a:spcAft>
              <a:buSzPts val="2400"/>
              <a:buNone/>
            </a:pPr>
            <a:endParaRPr sz="2800"/>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The U.S. imposes tariffs of 10 percent or higher on more than 1,000 product categories, including footwear and apparel.</a:t>
            </a: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The U.S. also imposes quotas on dairy products, sugar, ethanol, cotton, beef, canned tuna, and tobacco.</a:t>
            </a: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Further, procedures imposed in the aftermath of September 11, 2001, still make it both more costly and time-consuming to clear goods through customs.</a:t>
            </a:r>
            <a:endParaRPr sz="2400">
              <a:latin typeface="Rockwell"/>
              <a:ea typeface="Rockwell"/>
              <a:cs typeface="Rockwell"/>
              <a:sym typeface="Rockwell"/>
            </a:endParaRPr>
          </a:p>
        </p:txBody>
      </p:sp>
      <p:sp>
        <p:nvSpPr>
          <p:cNvPr id="793" name="Google Shape;793;p63"/>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64"/>
          <p:cNvSpPr txBox="1">
            <a:spLocks noGrp="1"/>
          </p:cNvSpPr>
          <p:nvPr>
            <p:ph type="title"/>
          </p:nvPr>
        </p:nvSpPr>
        <p:spPr>
          <a:xfrm>
            <a:off x="685800" y="484632"/>
            <a:ext cx="7772400" cy="9247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GLOBALIZATION AND POVERTY</a:t>
            </a:r>
            <a:endParaRPr sz="3200">
              <a:latin typeface="Rockwell"/>
              <a:ea typeface="Rockwell"/>
              <a:cs typeface="Rockwell"/>
              <a:sym typeface="Rockwell"/>
            </a:endParaRPr>
          </a:p>
        </p:txBody>
      </p:sp>
      <p:sp>
        <p:nvSpPr>
          <p:cNvPr id="799" name="Google Shape;799;p64"/>
          <p:cNvSpPr txBox="1">
            <a:spLocks noGrp="1"/>
          </p:cNvSpPr>
          <p:nvPr>
            <p:ph type="body" idx="1"/>
          </p:nvPr>
        </p:nvSpPr>
        <p:spPr>
          <a:xfrm>
            <a:off x="685800" y="1660013"/>
            <a:ext cx="7772400" cy="405079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sz="2400">
                <a:latin typeface="Rockwell"/>
                <a:ea typeface="Rockwell"/>
                <a:cs typeface="Rockwell"/>
                <a:sym typeface="Rockwell"/>
              </a:rPr>
              <a:t>Lower transportation costs and reductions in trade barriers have substantially increased the volume of international trade during the past three decades.</a:t>
            </a:r>
            <a:endParaRPr sz="2400">
              <a:latin typeface="Rockwell"/>
              <a:ea typeface="Rockwell"/>
              <a:cs typeface="Rockwell"/>
              <a:sym typeface="Rockwell"/>
            </a:endParaRPr>
          </a:p>
          <a:p>
            <a:pPr marL="449580" lvl="0" indent="-236220" algn="l" rtl="0">
              <a:lnSpc>
                <a:spcPct val="90000"/>
              </a:lnSpc>
              <a:spcBef>
                <a:spcPts val="600"/>
              </a:spcBef>
              <a:spcAft>
                <a:spcPts val="0"/>
              </a:spcAft>
              <a:buSzPts val="1680"/>
              <a:buNone/>
            </a:pPr>
            <a:endParaRPr sz="2400">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sz="2400">
                <a:latin typeface="Rockwell"/>
                <a:ea typeface="Rockwell"/>
                <a:cs typeface="Rockwell"/>
                <a:sym typeface="Rockwell"/>
              </a:rPr>
              <a:t>The reduction in trade barriers has been most pronounced in low-income countries. Beginning in the 1980s, numerous less-developed countries including China and India lowered their tariffs, relaxed exchange rate controls, and removed other trade barriers. </a:t>
            </a:r>
            <a:endParaRPr sz="2400">
              <a:latin typeface="Rockwell"/>
              <a:ea typeface="Rockwell"/>
              <a:cs typeface="Rockwell"/>
              <a:sym typeface="Rockwell"/>
            </a:endParaRPr>
          </a:p>
        </p:txBody>
      </p:sp>
      <p:sp>
        <p:nvSpPr>
          <p:cNvPr id="800" name="Google Shape;800;p6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65"/>
          <p:cNvSpPr txBox="1">
            <a:spLocks noGrp="1"/>
          </p:cNvSpPr>
          <p:nvPr>
            <p:ph type="title"/>
          </p:nvPr>
        </p:nvSpPr>
        <p:spPr>
          <a:xfrm>
            <a:off x="166975" y="274650"/>
            <a:ext cx="85038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GLOBALIZATION AND POVERTY CONTINUED BUT…</a:t>
            </a:r>
            <a:endParaRPr sz="3200">
              <a:latin typeface="Rockwell"/>
              <a:ea typeface="Rockwell"/>
              <a:cs typeface="Rockwell"/>
              <a:sym typeface="Rockwell"/>
            </a:endParaRPr>
          </a:p>
        </p:txBody>
      </p:sp>
      <p:sp>
        <p:nvSpPr>
          <p:cNvPr id="806" name="Google Shape;806;p65"/>
          <p:cNvSpPr txBox="1">
            <a:spLocks noGrp="1"/>
          </p:cNvSpPr>
          <p:nvPr>
            <p:ph type="body" idx="1"/>
          </p:nvPr>
        </p:nvSpPr>
        <p:spPr>
          <a:xfrm>
            <a:off x="457200" y="1600200"/>
            <a:ext cx="77964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a:latin typeface="Rockwell"/>
                <a:ea typeface="Rockwell"/>
                <a:cs typeface="Rockwell"/>
                <a:sym typeface="Rockwell"/>
              </a:rPr>
              <a:t>The growth of international trade has made it possible for the world to produce a larger output and achieve a higher level of consumption than otherwise would have been the case. The poor in particular have benefited from the freer trade, and worldwide, nearly a billion people moved out of extreme poverty in the 20 years from 1990 to 2010.</a:t>
            </a:r>
            <a:endParaRPr/>
          </a:p>
          <a:p>
            <a:pPr marL="182880" lvl="0" indent="-76200" algn="l" rtl="0">
              <a:lnSpc>
                <a:spcPct val="90000"/>
              </a:lnSpc>
              <a:spcBef>
                <a:spcPts val="0"/>
              </a:spcBef>
              <a:spcAft>
                <a:spcPts val="0"/>
              </a:spcAft>
              <a:buSzPts val="1680"/>
              <a:buNone/>
            </a:pPr>
            <a:endParaRPr>
              <a:latin typeface="Rockwell"/>
              <a:ea typeface="Rockwell"/>
              <a:cs typeface="Rockwell"/>
              <a:sym typeface="Rockwell"/>
            </a:endParaRPr>
          </a:p>
          <a:p>
            <a:pPr marL="182880" lvl="0" indent="-182880" algn="l" rtl="0">
              <a:lnSpc>
                <a:spcPct val="90000"/>
              </a:lnSpc>
              <a:spcBef>
                <a:spcPts val="600"/>
              </a:spcBef>
              <a:spcAft>
                <a:spcPts val="0"/>
              </a:spcAft>
              <a:buSzPts val="1680"/>
              <a:buChar char="▪"/>
            </a:pPr>
            <a:r>
              <a:rPr lang="en-US">
                <a:latin typeface="Rockwell"/>
                <a:ea typeface="Rockwell"/>
                <a:cs typeface="Rockwell"/>
                <a:sym typeface="Rockwell"/>
              </a:rPr>
              <a:t>Further, the growth of international trade has narrowed the income gap between rich and poor nations. Less-developed countries have grown more rapidly than high-income developed nations. The distribution of income worldwide is now more equal than it was in 1980.</a:t>
            </a:r>
            <a:endParaRPr>
              <a:latin typeface="Rockwell"/>
              <a:ea typeface="Rockwell"/>
              <a:cs typeface="Rockwell"/>
              <a:sym typeface="Rockwell"/>
            </a:endParaRPr>
          </a:p>
        </p:txBody>
      </p:sp>
      <p:sp>
        <p:nvSpPr>
          <p:cNvPr id="807" name="Google Shape;807;p65"/>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66"/>
          <p:cNvSpPr txBox="1">
            <a:spLocks noGrp="1"/>
          </p:cNvSpPr>
          <p:nvPr>
            <p:ph type="title"/>
          </p:nvPr>
        </p:nvSpPr>
        <p:spPr>
          <a:xfrm>
            <a:off x="190825" y="274650"/>
            <a:ext cx="85485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MOTIVATION FOR TRADE BARRIERS: EARNINGS INEQUALITY</a:t>
            </a:r>
            <a:endParaRPr sz="3200">
              <a:latin typeface="Rockwell"/>
              <a:ea typeface="Rockwell"/>
              <a:cs typeface="Rockwell"/>
              <a:sym typeface="Rockwell"/>
            </a:endParaRPr>
          </a:p>
        </p:txBody>
      </p:sp>
      <p:sp>
        <p:nvSpPr>
          <p:cNvPr id="813" name="Google Shape;813;p66"/>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3200">
                <a:latin typeface="Rockwell"/>
                <a:ea typeface="Rockwell"/>
                <a:cs typeface="Rockwell"/>
                <a:sym typeface="Rockwell"/>
              </a:rPr>
              <a:t>Motivation for Trade Barriers</a:t>
            </a:r>
            <a:endParaRPr/>
          </a:p>
          <a:p>
            <a:pPr marL="0" lvl="0" indent="0" algn="l" rtl="0">
              <a:lnSpc>
                <a:spcPct val="90000"/>
              </a:lnSpc>
              <a:spcBef>
                <a:spcPts val="0"/>
              </a:spcBef>
              <a:spcAft>
                <a:spcPts val="0"/>
              </a:spcAft>
              <a:buSzPts val="2400"/>
              <a:buNone/>
            </a:pPr>
            <a:endParaRPr sz="32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In high-income countries, trade openness may increase earnings inequality. These countries tend to export goods requiring lots of high-skill, well-educated labor while disproportionately importing goods produced by low-skill labor.</a:t>
            </a:r>
            <a:endParaRPr/>
          </a:p>
          <a:p>
            <a:pPr marL="663894" lvl="1" indent="-190500" algn="l" rtl="0">
              <a:lnSpc>
                <a:spcPct val="90000"/>
              </a:lnSpc>
              <a:spcBef>
                <a:spcPts val="420"/>
              </a:spcBef>
              <a:spcAft>
                <a:spcPts val="0"/>
              </a:spcAft>
              <a:buSzPts val="2400"/>
              <a:buNone/>
            </a:pP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400">
                <a:latin typeface="Rockwell"/>
                <a:ea typeface="Rockwell"/>
                <a:cs typeface="Rockwell"/>
                <a:sym typeface="Rockwell"/>
              </a:rPr>
              <a:t>This can contribute to earnings inequality and generates hostility toward international trade.</a:t>
            </a:r>
            <a:endParaRPr sz="2400">
              <a:latin typeface="Rockwell"/>
              <a:ea typeface="Rockwell"/>
              <a:cs typeface="Rockwell"/>
              <a:sym typeface="Rockwell"/>
            </a:endParaRPr>
          </a:p>
        </p:txBody>
      </p:sp>
      <p:sp>
        <p:nvSpPr>
          <p:cNvPr id="814" name="Google Shape;814;p66"/>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fb69edb31c_2_0"/>
          <p:cNvSpPr txBox="1">
            <a:spLocks noGrp="1"/>
          </p:cNvSpPr>
          <p:nvPr>
            <p:ph type="sldNum" idx="12"/>
          </p:nvPr>
        </p:nvSpPr>
        <p:spPr>
          <a:xfrm>
            <a:off x="8483346" y="6272785"/>
            <a:ext cx="480000" cy="365100"/>
          </a:xfrm>
          <a:prstGeom prst="rect">
            <a:avLst/>
          </a:prstGeom>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8</a:t>
            </a:fld>
            <a:endParaRPr/>
          </a:p>
        </p:txBody>
      </p:sp>
      <p:pic>
        <p:nvPicPr>
          <p:cNvPr id="221" name="Google Shape;221;g2fb69edb31c_2_0"/>
          <p:cNvPicPr preferRelativeResize="0"/>
          <p:nvPr/>
        </p:nvPicPr>
        <p:blipFill>
          <a:blip r:embed="rId3">
            <a:alphaModFix/>
          </a:blip>
          <a:stretch>
            <a:fillRect/>
          </a:stretch>
        </p:blipFill>
        <p:spPr>
          <a:xfrm>
            <a:off x="632125" y="331350"/>
            <a:ext cx="8134200" cy="4931100"/>
          </a:xfrm>
          <a:prstGeom prst="roundRect">
            <a:avLst>
              <a:gd name="adj" fmla="val 16667"/>
            </a:avLst>
          </a:prstGeom>
          <a:noFill/>
          <a:ln w="9525" cap="rnd" cmpd="sng">
            <a:solidFill>
              <a:schemeClr val="dk2"/>
            </a:solidFill>
            <a:prstDash val="solid"/>
            <a:round/>
            <a:headEnd type="none" w="sm" len="sm"/>
            <a:tailEnd type="none" w="sm" len="sm"/>
          </a:ln>
          <a:effectLst>
            <a:outerShdw blurRad="57150" dist="19050" dir="20700000" algn="bl" rotWithShape="0">
              <a:srgbClr val="000000"/>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7"/>
          <p:cNvSpPr txBox="1">
            <a:spLocks noGrp="1"/>
          </p:cNvSpPr>
          <p:nvPr>
            <p:ph type="title"/>
          </p:nvPr>
        </p:nvSpPr>
        <p:spPr>
          <a:xfrm>
            <a:off x="457200" y="274650"/>
            <a:ext cx="81897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MOTIVATION FOR TRADE BARRIERS: SPECIAL INTEREST POLITICS</a:t>
            </a:r>
            <a:endParaRPr sz="3200">
              <a:latin typeface="Rockwell"/>
              <a:ea typeface="Rockwell"/>
              <a:cs typeface="Rockwell"/>
              <a:sym typeface="Rockwell"/>
            </a:endParaRPr>
          </a:p>
        </p:txBody>
      </p:sp>
      <p:sp>
        <p:nvSpPr>
          <p:cNvPr id="820" name="Google Shape;820;p67"/>
          <p:cNvSpPr txBox="1">
            <a:spLocks noGrp="1"/>
          </p:cNvSpPr>
          <p:nvPr>
            <p:ph type="body" idx="1"/>
          </p:nvPr>
        </p:nvSpPr>
        <p:spPr>
          <a:xfrm>
            <a:off x="457200" y="1753299"/>
            <a:ext cx="8001000" cy="4418901"/>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100"/>
              <a:buChar char="▪"/>
            </a:pPr>
            <a:r>
              <a:rPr lang="en-US" sz="2400">
                <a:latin typeface="Rockwell"/>
                <a:ea typeface="Rockwell"/>
                <a:cs typeface="Rockwell"/>
                <a:sym typeface="Rockwell"/>
              </a:rPr>
              <a:t>Special interest politics also generates demand for trade restrictions.</a:t>
            </a:r>
            <a:endParaRPr/>
          </a:p>
          <a:p>
            <a:pPr marL="182880" lvl="0" indent="-49529" algn="l" rtl="0">
              <a:lnSpc>
                <a:spcPct val="90000"/>
              </a:lnSpc>
              <a:spcBef>
                <a:spcPts val="0"/>
              </a:spcBef>
              <a:spcAft>
                <a:spcPts val="0"/>
              </a:spcAft>
              <a:buSzPts val="2100"/>
              <a:buNone/>
            </a:pPr>
            <a:endParaRPr sz="2400">
              <a:latin typeface="Rockwell"/>
              <a:ea typeface="Rockwell"/>
              <a:cs typeface="Rockwell"/>
              <a:sym typeface="Rockwell"/>
            </a:endParaRPr>
          </a:p>
          <a:p>
            <a:pPr marL="625794" lvl="1" indent="-285750" algn="l" rtl="0">
              <a:lnSpc>
                <a:spcPct val="90000"/>
              </a:lnSpc>
              <a:spcBef>
                <a:spcPts val="420"/>
              </a:spcBef>
              <a:spcAft>
                <a:spcPts val="0"/>
              </a:spcAft>
              <a:buSzPts val="2100"/>
              <a:buChar char="▪"/>
            </a:pPr>
            <a:r>
              <a:rPr lang="en-US" sz="2000">
                <a:latin typeface="Rockwell"/>
                <a:ea typeface="Rockwell"/>
                <a:cs typeface="Rockwell"/>
                <a:sym typeface="Rockwell"/>
              </a:rPr>
              <a:t>Trade restrictions benefit producers and workers in specific industries at the expense of consumers. The gains of the industries lobbying for the trade restrictions are visible and concentrated, while the consumers are poorly organized, and the costs imposed on them are widely dispersed. Predictably, the special interests will have more political clout, providing politicians with a strong incentive to cater to their views.</a:t>
            </a:r>
            <a:endParaRPr/>
          </a:p>
          <a:p>
            <a:pPr marL="625794" lvl="1" indent="-152400" algn="l" rtl="0">
              <a:lnSpc>
                <a:spcPct val="90000"/>
              </a:lnSpc>
              <a:spcBef>
                <a:spcPts val="420"/>
              </a:spcBef>
              <a:spcAft>
                <a:spcPts val="0"/>
              </a:spcAft>
              <a:buSzPts val="2100"/>
              <a:buNone/>
            </a:pPr>
            <a:endParaRPr sz="2000">
              <a:latin typeface="Rockwell"/>
              <a:ea typeface="Rockwell"/>
              <a:cs typeface="Rockwell"/>
              <a:sym typeface="Rockwell"/>
            </a:endParaRPr>
          </a:p>
          <a:p>
            <a:pPr marL="182880" lvl="0" indent="-182880" algn="l" rtl="0">
              <a:lnSpc>
                <a:spcPct val="90000"/>
              </a:lnSpc>
              <a:spcBef>
                <a:spcPts val="600"/>
              </a:spcBef>
              <a:spcAft>
                <a:spcPts val="0"/>
              </a:spcAft>
              <a:buSzPts val="2100"/>
              <a:buChar char="▪"/>
            </a:pPr>
            <a:r>
              <a:rPr lang="en-US" sz="2400">
                <a:latin typeface="Rockwell"/>
                <a:ea typeface="Rockwell"/>
                <a:cs typeface="Rockwell"/>
                <a:sym typeface="Rockwell"/>
              </a:rPr>
              <a:t>History demonstrates the danger of trade barriers. Hostility toward trade in 1930 led to the passage of the notorious Smoot-Hawley trade bill.</a:t>
            </a:r>
            <a:endParaRPr sz="2400">
              <a:latin typeface="Rockwell"/>
              <a:ea typeface="Rockwell"/>
              <a:cs typeface="Rockwell"/>
              <a:sym typeface="Rockwell"/>
            </a:endParaRPr>
          </a:p>
        </p:txBody>
      </p:sp>
      <p:sp>
        <p:nvSpPr>
          <p:cNvPr id="821" name="Google Shape;821;p67"/>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68"/>
          <p:cNvSpPr txBox="1">
            <a:spLocks noGrp="1"/>
          </p:cNvSpPr>
          <p:nvPr>
            <p:ph type="title"/>
          </p:nvPr>
        </p:nvSpPr>
        <p:spPr>
          <a:xfrm>
            <a:off x="457200" y="274650"/>
            <a:ext cx="81540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THE SMOOT-HAWLEY TRADE BILL OF 1930 </a:t>
            </a:r>
            <a:endParaRPr sz="3200">
              <a:latin typeface="Rockwell"/>
              <a:ea typeface="Rockwell"/>
              <a:cs typeface="Rockwell"/>
              <a:sym typeface="Rockwell"/>
            </a:endParaRPr>
          </a:p>
        </p:txBody>
      </p:sp>
      <p:sp>
        <p:nvSpPr>
          <p:cNvPr id="827" name="Google Shape;827;p68"/>
          <p:cNvSpPr txBox="1">
            <a:spLocks noGrp="1"/>
          </p:cNvSpPr>
          <p:nvPr>
            <p:ph type="body" idx="1"/>
          </p:nvPr>
        </p:nvSpPr>
        <p:spPr>
          <a:xfrm>
            <a:off x="457200" y="1600200"/>
            <a:ext cx="76725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sz="2400"/>
              <a:t>The bill increased tariffs on more than 3200 goods by approximately 50 percent.</a:t>
            </a:r>
            <a:endParaRPr/>
          </a:p>
          <a:p>
            <a:pPr marL="182880" lvl="0" indent="-30479" algn="l" rtl="0">
              <a:lnSpc>
                <a:spcPct val="90000"/>
              </a:lnSpc>
              <a:spcBef>
                <a:spcPts val="0"/>
              </a:spcBef>
              <a:spcAft>
                <a:spcPts val="0"/>
              </a:spcAft>
              <a:buSzPts val="2400"/>
              <a:buNone/>
            </a:pPr>
            <a:endParaRPr sz="2400"/>
          </a:p>
          <a:p>
            <a:pPr marL="182880" lvl="0" indent="-182880" algn="l" rtl="0">
              <a:lnSpc>
                <a:spcPct val="90000"/>
              </a:lnSpc>
              <a:spcBef>
                <a:spcPts val="600"/>
              </a:spcBef>
              <a:spcAft>
                <a:spcPts val="0"/>
              </a:spcAft>
              <a:buSzPts val="2400"/>
              <a:buChar char="▪"/>
            </a:pPr>
            <a:r>
              <a:rPr lang="en-US" sz="2400"/>
              <a:t>The volume of trade declined sharply.</a:t>
            </a:r>
            <a:endParaRPr/>
          </a:p>
          <a:p>
            <a:pPr marL="182880" lvl="0" indent="-30479" algn="l" rtl="0">
              <a:lnSpc>
                <a:spcPct val="90000"/>
              </a:lnSpc>
              <a:spcBef>
                <a:spcPts val="600"/>
              </a:spcBef>
              <a:spcAft>
                <a:spcPts val="0"/>
              </a:spcAft>
              <a:buSzPts val="2400"/>
              <a:buNone/>
            </a:pPr>
            <a:endParaRPr sz="2400"/>
          </a:p>
          <a:p>
            <a:pPr marL="182880" lvl="0" indent="-182880" algn="l" rtl="0">
              <a:lnSpc>
                <a:spcPct val="90000"/>
              </a:lnSpc>
              <a:spcBef>
                <a:spcPts val="600"/>
              </a:spcBef>
              <a:spcAft>
                <a:spcPts val="0"/>
              </a:spcAft>
              <a:buSzPts val="2400"/>
              <a:buChar char="▪"/>
            </a:pPr>
            <a:r>
              <a:rPr lang="en-US" sz="2400"/>
              <a:t>The economy fell deeper into recession and the unemployment rate soared.</a:t>
            </a:r>
            <a:endParaRPr sz="2400"/>
          </a:p>
          <a:p>
            <a:pPr marL="663894" lvl="1" indent="-342900" algn="l" rtl="0">
              <a:lnSpc>
                <a:spcPct val="90000"/>
              </a:lnSpc>
              <a:spcBef>
                <a:spcPts val="420"/>
              </a:spcBef>
              <a:spcAft>
                <a:spcPts val="0"/>
              </a:spcAft>
              <a:buSzPts val="2400"/>
              <a:buChar char="▪"/>
            </a:pPr>
            <a:r>
              <a:rPr lang="en-US" sz="2000"/>
              <a:t>Unemployment stood at 7.8 percent when the Smoot-Hawley bill was passed, but it ballooned to 23.6 percent of the labor force just two years later.</a:t>
            </a:r>
            <a:endParaRPr/>
          </a:p>
          <a:p>
            <a:pPr marL="663894" lvl="1" indent="-190500" algn="l" rtl="0">
              <a:lnSpc>
                <a:spcPct val="90000"/>
              </a:lnSpc>
              <a:spcBef>
                <a:spcPts val="420"/>
              </a:spcBef>
              <a:spcAft>
                <a:spcPts val="0"/>
              </a:spcAft>
              <a:buSzPts val="2400"/>
              <a:buNone/>
            </a:pPr>
            <a:endParaRPr sz="2000"/>
          </a:p>
          <a:p>
            <a:pPr marL="182880" lvl="0" indent="-182880" algn="l" rtl="0">
              <a:lnSpc>
                <a:spcPct val="90000"/>
              </a:lnSpc>
              <a:spcBef>
                <a:spcPts val="600"/>
              </a:spcBef>
              <a:spcAft>
                <a:spcPts val="0"/>
              </a:spcAft>
              <a:buSzPts val="2400"/>
              <a:buChar char="▪"/>
            </a:pPr>
            <a:r>
              <a:rPr lang="en-US" sz="2400"/>
              <a:t>The stock market, which had been above 280 at passage, fell below 90 in the two years following its passage. </a:t>
            </a:r>
            <a:endParaRPr sz="2400"/>
          </a:p>
          <a:p>
            <a:pPr marL="273050" lvl="0" indent="-166370" algn="l" rtl="0">
              <a:lnSpc>
                <a:spcPct val="90000"/>
              </a:lnSpc>
              <a:spcBef>
                <a:spcPts val="600"/>
              </a:spcBef>
              <a:spcAft>
                <a:spcPts val="0"/>
              </a:spcAft>
              <a:buSzPts val="1680"/>
              <a:buNone/>
            </a:pPr>
            <a:endParaRPr>
              <a:latin typeface="Rockwell"/>
              <a:ea typeface="Rockwell"/>
              <a:cs typeface="Rockwell"/>
              <a:sym typeface="Rockwell"/>
            </a:endParaRPr>
          </a:p>
        </p:txBody>
      </p:sp>
      <p:sp>
        <p:nvSpPr>
          <p:cNvPr id="828" name="Google Shape;828;p68"/>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32"/>
        <p:cNvGrpSpPr/>
        <p:nvPr/>
      </p:nvGrpSpPr>
      <p:grpSpPr>
        <a:xfrm>
          <a:off x="0" y="0"/>
          <a:ext cx="0" cy="0"/>
          <a:chOff x="0" y="0"/>
          <a:chExt cx="0" cy="0"/>
        </a:xfrm>
      </p:grpSpPr>
      <p:sp>
        <p:nvSpPr>
          <p:cNvPr id="833" name="Google Shape;833;p69"/>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834" name="Google Shape;834;p69"/>
          <p:cNvSpPr/>
          <p:nvPr/>
        </p:nvSpPr>
        <p:spPr>
          <a:xfrm>
            <a:off x="0" y="0"/>
            <a:ext cx="107899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Rockwell"/>
              <a:ea typeface="Rockwell"/>
              <a:cs typeface="Rockwell"/>
              <a:sym typeface="Rockwell"/>
            </a:endParaRPr>
          </a:p>
        </p:txBody>
      </p:sp>
      <p:sp>
        <p:nvSpPr>
          <p:cNvPr id="835" name="Google Shape;835;p69"/>
          <p:cNvSpPr/>
          <p:nvPr/>
        </p:nvSpPr>
        <p:spPr>
          <a:xfrm>
            <a:off x="1078992" y="0"/>
            <a:ext cx="3490332" cy="6858000"/>
          </a:xfrm>
          <a:prstGeom prst="rect">
            <a:avLst/>
          </a:prstGeom>
          <a:solidFill>
            <a:srgbClr val="4E4A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Rockwell"/>
              <a:ea typeface="Rockwell"/>
              <a:cs typeface="Rockwell"/>
              <a:sym typeface="Rockwell"/>
            </a:endParaRPr>
          </a:p>
        </p:txBody>
      </p:sp>
      <p:sp>
        <p:nvSpPr>
          <p:cNvPr id="836" name="Google Shape;836;p69"/>
          <p:cNvSpPr txBox="1">
            <a:spLocks noGrp="1"/>
          </p:cNvSpPr>
          <p:nvPr>
            <p:ph type="title"/>
          </p:nvPr>
        </p:nvSpPr>
        <p:spPr>
          <a:xfrm>
            <a:off x="1460754" y="1060704"/>
            <a:ext cx="2722626" cy="4736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Font typeface="Rockwell"/>
              <a:buNone/>
            </a:pPr>
            <a:r>
              <a:rPr lang="en-US" sz="2200">
                <a:solidFill>
                  <a:schemeClr val="lt1"/>
                </a:solidFill>
                <a:latin typeface="Rockwell"/>
                <a:ea typeface="Rockwell"/>
                <a:cs typeface="Rockwell"/>
                <a:sym typeface="Rockwell"/>
              </a:rPr>
              <a:t>ECONOMIC FREEDOM, GROWTH, AND INCOME</a:t>
            </a:r>
            <a:endParaRPr/>
          </a:p>
        </p:txBody>
      </p:sp>
      <p:sp>
        <p:nvSpPr>
          <p:cNvPr id="837" name="Google Shape;837;p69"/>
          <p:cNvSpPr txBox="1">
            <a:spLocks noGrp="1"/>
          </p:cNvSpPr>
          <p:nvPr>
            <p:ph type="body" idx="1"/>
          </p:nvPr>
        </p:nvSpPr>
        <p:spPr>
          <a:xfrm>
            <a:off x="4911213" y="1060704"/>
            <a:ext cx="3819832" cy="4736592"/>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1890"/>
              <a:buChar char="▪"/>
            </a:pPr>
            <a:r>
              <a:rPr lang="en-US" sz="1600">
                <a:latin typeface="Rockwell"/>
                <a:ea typeface="Rockwell"/>
                <a:cs typeface="Rockwell"/>
                <a:sym typeface="Rockwell"/>
              </a:rPr>
              <a:t>The seven elements of this section imply that institutions and policies supportive of economic freedom will generate more rapid growth and lead to higher income levels. </a:t>
            </a:r>
            <a:endParaRPr/>
          </a:p>
          <a:p>
            <a:pPr marL="182880" lvl="0" indent="-62864" algn="l" rtl="0">
              <a:lnSpc>
                <a:spcPct val="90000"/>
              </a:lnSpc>
              <a:spcBef>
                <a:spcPts val="0"/>
              </a:spcBef>
              <a:spcAft>
                <a:spcPts val="0"/>
              </a:spcAft>
              <a:buSzPts val="1890"/>
              <a:buNone/>
            </a:pPr>
            <a:endParaRPr sz="1600">
              <a:latin typeface="Rockwell"/>
              <a:ea typeface="Rockwell"/>
              <a:cs typeface="Rockwell"/>
              <a:sym typeface="Rockwell"/>
            </a:endParaRPr>
          </a:p>
          <a:p>
            <a:pPr marL="182880" lvl="0" indent="-182880" algn="l" rtl="0">
              <a:lnSpc>
                <a:spcPct val="90000"/>
              </a:lnSpc>
              <a:spcBef>
                <a:spcPts val="0"/>
              </a:spcBef>
              <a:spcAft>
                <a:spcPts val="0"/>
              </a:spcAft>
              <a:buSzPts val="1890"/>
              <a:buChar char="▪"/>
            </a:pPr>
            <a:r>
              <a:rPr lang="en-US" sz="1600">
                <a:latin typeface="Rockwell"/>
                <a:ea typeface="Rockwell"/>
                <a:cs typeface="Rockwell"/>
                <a:sym typeface="Rockwell"/>
              </a:rPr>
              <a:t>Is this really true? What do the data reveal?</a:t>
            </a:r>
            <a:endParaRPr/>
          </a:p>
          <a:p>
            <a:pPr marL="273050" lvl="0" indent="-166370" algn="l" rtl="0">
              <a:lnSpc>
                <a:spcPct val="90000"/>
              </a:lnSpc>
              <a:spcBef>
                <a:spcPts val="600"/>
              </a:spcBef>
              <a:spcAft>
                <a:spcPts val="0"/>
              </a:spcAft>
              <a:buSzPts val="1680"/>
              <a:buNone/>
            </a:pPr>
            <a:endParaRPr sz="1600">
              <a:latin typeface="Rockwell"/>
              <a:ea typeface="Rockwell"/>
              <a:cs typeface="Rockwell"/>
              <a:sym typeface="Rockwell"/>
            </a:endParaRPr>
          </a:p>
        </p:txBody>
      </p:sp>
      <p:sp>
        <p:nvSpPr>
          <p:cNvPr id="838" name="Google Shape;838;p69"/>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600"/>
              </a:spcAft>
              <a:buClr>
                <a:schemeClr val="dk2"/>
              </a:buClr>
              <a:buSzPts val="1100"/>
              <a:buFont typeface="Rockwell"/>
              <a:buNone/>
            </a:pPr>
            <a:fld id="{00000000-1234-1234-1234-123412341234}" type="slidenum">
              <a:rPr lang="en-US">
                <a:solidFill>
                  <a:schemeClr val="dk2"/>
                </a:solidFill>
              </a:rPr>
              <a:t>82</a:t>
            </a:fld>
            <a:endParaRPr>
              <a:solidFill>
                <a:schemeClr val="dk2"/>
              </a:solidFill>
            </a:endParaRPr>
          </a:p>
        </p:txBody>
      </p:sp>
      <p:sp>
        <p:nvSpPr>
          <p:cNvPr id="839" name="Google Shape;839;p69"/>
          <p:cNvSpPr/>
          <p:nvPr/>
        </p:nvSpPr>
        <p:spPr>
          <a:xfrm>
            <a:off x="8573188" y="6258874"/>
            <a:ext cx="299110" cy="398815"/>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02"/>
          <p:cNvSpPr txBox="1">
            <a:spLocks noGrp="1"/>
          </p:cNvSpPr>
          <p:nvPr>
            <p:ph type="title"/>
          </p:nvPr>
        </p:nvSpPr>
        <p:spPr>
          <a:xfrm>
            <a:off x="685800" y="484632"/>
            <a:ext cx="7772400" cy="1025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Font typeface="Rockwell"/>
              <a:buNone/>
            </a:pPr>
            <a:r>
              <a:rPr lang="en-US" sz="3200"/>
              <a:t>HOW IMPORTANT ARE INSTITUTIONS AND POLICIES?</a:t>
            </a:r>
            <a:endParaRPr/>
          </a:p>
        </p:txBody>
      </p:sp>
      <p:sp>
        <p:nvSpPr>
          <p:cNvPr id="845" name="Google Shape;845;p102"/>
          <p:cNvSpPr txBox="1">
            <a:spLocks noGrp="1"/>
          </p:cNvSpPr>
          <p:nvPr>
            <p:ph type="body" idx="1"/>
          </p:nvPr>
        </p:nvSpPr>
        <p:spPr>
          <a:xfrm>
            <a:off x="685800" y="1510018"/>
            <a:ext cx="7772400" cy="46621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00"/>
              <a:buNone/>
            </a:pPr>
            <a:r>
              <a:rPr lang="en-US" b="1"/>
              <a:t>Economic Freedom and Its Impact on Prosperity</a:t>
            </a:r>
            <a:endParaRPr/>
          </a:p>
          <a:p>
            <a:pPr marL="182880" lvl="0" indent="-182880" algn="l" rtl="0">
              <a:lnSpc>
                <a:spcPct val="90000"/>
              </a:lnSpc>
              <a:spcBef>
                <a:spcPts val="1200"/>
              </a:spcBef>
              <a:spcAft>
                <a:spcPts val="0"/>
              </a:spcAft>
              <a:buSzPts val="1700"/>
              <a:buFont typeface="Arial"/>
              <a:buChar char="•"/>
            </a:pPr>
            <a:r>
              <a:rPr lang="en-US"/>
              <a:t>Economic theory suggests that institutions and policies play a crucial role in economic performance.</a:t>
            </a:r>
            <a:endParaRPr/>
          </a:p>
          <a:p>
            <a:pPr marL="182880" lvl="0" indent="-182880" algn="l" rtl="0">
              <a:lnSpc>
                <a:spcPct val="90000"/>
              </a:lnSpc>
              <a:spcBef>
                <a:spcPts val="1200"/>
              </a:spcBef>
              <a:spcAft>
                <a:spcPts val="0"/>
              </a:spcAft>
              <a:buSzPts val="1700"/>
              <a:buFont typeface="Arial"/>
              <a:buChar char="•"/>
            </a:pPr>
            <a:r>
              <a:rPr lang="en-US"/>
              <a:t>The Economic Freedom of the World (EFW) index, developed by the Fraser Institute, measures the degree of economic freedom in countries across the globe.</a:t>
            </a:r>
            <a:endParaRPr/>
          </a:p>
          <a:p>
            <a:pPr marL="182880" lvl="0" indent="-182880" algn="l" rtl="0">
              <a:lnSpc>
                <a:spcPct val="90000"/>
              </a:lnSpc>
              <a:spcBef>
                <a:spcPts val="1200"/>
              </a:spcBef>
              <a:spcAft>
                <a:spcPts val="0"/>
              </a:spcAft>
              <a:buSzPts val="1700"/>
              <a:buFont typeface="Arial"/>
              <a:buChar char="•"/>
            </a:pPr>
            <a:r>
              <a:rPr lang="en-US"/>
              <a:t>The EFW index considers factors like government size, property rights, sound money, international exchange, and regulation.</a:t>
            </a:r>
            <a:endParaRPr/>
          </a:p>
          <a:p>
            <a:pPr marL="182880" lvl="0" indent="-182880" algn="l" rtl="0">
              <a:lnSpc>
                <a:spcPct val="90000"/>
              </a:lnSpc>
              <a:spcBef>
                <a:spcPts val="1200"/>
              </a:spcBef>
              <a:spcAft>
                <a:spcPts val="0"/>
              </a:spcAft>
              <a:buSzPts val="1700"/>
              <a:buFont typeface="Arial"/>
              <a:buChar char="•"/>
            </a:pPr>
            <a:r>
              <a:rPr lang="en-US"/>
              <a:t>Countries with higher EFW ratings tend to exhibit greater economic prosperity and growth compared to those with lower ratings.</a:t>
            </a:r>
            <a:endParaRPr/>
          </a:p>
          <a:p>
            <a:pPr marL="182880" lvl="0" indent="-74929" algn="l" rtl="0">
              <a:lnSpc>
                <a:spcPct val="90000"/>
              </a:lnSpc>
              <a:spcBef>
                <a:spcPts val="1200"/>
              </a:spcBef>
              <a:spcAft>
                <a:spcPts val="0"/>
              </a:spcAft>
              <a:buSzPts val="1700"/>
              <a:buNone/>
            </a:pPr>
            <a:endParaRPr/>
          </a:p>
        </p:txBody>
      </p:sp>
      <p:sp>
        <p:nvSpPr>
          <p:cNvPr id="846" name="Google Shape;846;p102"/>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03"/>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Font typeface="Rockwell"/>
              <a:buNone/>
            </a:pPr>
            <a:r>
              <a:rPr lang="en-US" sz="3200"/>
              <a:t>ECONOMIC FREEDOM: </a:t>
            </a:r>
            <a:br>
              <a:rPr lang="en-US" sz="3200"/>
            </a:br>
            <a:r>
              <a:rPr lang="en-US" sz="3200"/>
              <a:t>A TALE OF TWO EXTREMES</a:t>
            </a:r>
            <a:endParaRPr/>
          </a:p>
        </p:txBody>
      </p:sp>
      <p:sp>
        <p:nvSpPr>
          <p:cNvPr id="852" name="Google Shape;852;p103"/>
          <p:cNvSpPr txBox="1">
            <a:spLocks noGrp="1"/>
          </p:cNvSpPr>
          <p:nvPr>
            <p:ph type="body" idx="1"/>
          </p:nvPr>
        </p:nvSpPr>
        <p:spPr>
          <a:xfrm>
            <a:off x="685800" y="2048256"/>
            <a:ext cx="3657600" cy="6400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700"/>
              <a:buNone/>
            </a:pPr>
            <a:r>
              <a:rPr lang="en-US"/>
              <a:t>Top 10 Most-Free Economies</a:t>
            </a:r>
            <a:endParaRPr/>
          </a:p>
        </p:txBody>
      </p:sp>
      <p:sp>
        <p:nvSpPr>
          <p:cNvPr id="853" name="Google Shape;853;p103"/>
          <p:cNvSpPr txBox="1">
            <a:spLocks noGrp="1"/>
          </p:cNvSpPr>
          <p:nvPr>
            <p:ph type="body" idx="2"/>
          </p:nvPr>
        </p:nvSpPr>
        <p:spPr>
          <a:xfrm>
            <a:off x="629174" y="2743200"/>
            <a:ext cx="3657600" cy="329184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Font typeface="Arial"/>
              <a:buChar char="•"/>
            </a:pPr>
            <a:r>
              <a:rPr lang="en-US"/>
              <a:t>Hong Kong, Singapore, Switzerland, New Zealand, United States, etc.</a:t>
            </a:r>
            <a:endParaRPr/>
          </a:p>
          <a:p>
            <a:pPr marL="182880" lvl="0" indent="-182880" algn="l" rtl="0">
              <a:lnSpc>
                <a:spcPct val="90000"/>
              </a:lnSpc>
              <a:spcBef>
                <a:spcPts val="1200"/>
              </a:spcBef>
              <a:spcAft>
                <a:spcPts val="0"/>
              </a:spcAft>
              <a:buSzPts val="1700"/>
              <a:buFont typeface="Arial"/>
              <a:buChar char="•"/>
            </a:pPr>
            <a:r>
              <a:rPr lang="en-US"/>
              <a:t>Average per capita income of the top-ten: $62,476</a:t>
            </a:r>
            <a:endParaRPr/>
          </a:p>
          <a:p>
            <a:pPr marL="182880" lvl="0" indent="-182880" algn="l" rtl="0">
              <a:lnSpc>
                <a:spcPct val="90000"/>
              </a:lnSpc>
              <a:spcBef>
                <a:spcPts val="1200"/>
              </a:spcBef>
              <a:spcAft>
                <a:spcPts val="0"/>
              </a:spcAft>
              <a:buSzPts val="1700"/>
              <a:buFont typeface="Arial"/>
              <a:buChar char="•"/>
            </a:pPr>
            <a:r>
              <a:rPr lang="en-US"/>
              <a:t>Their average annual per capita GDP growth: 1.7%</a:t>
            </a:r>
            <a:endParaRPr/>
          </a:p>
          <a:p>
            <a:pPr marL="0" lvl="0" indent="0" algn="l" rtl="0">
              <a:lnSpc>
                <a:spcPct val="90000"/>
              </a:lnSpc>
              <a:spcBef>
                <a:spcPts val="1200"/>
              </a:spcBef>
              <a:spcAft>
                <a:spcPts val="0"/>
              </a:spcAft>
              <a:buSzPts val="1700"/>
              <a:buNone/>
            </a:pPr>
            <a:endParaRPr/>
          </a:p>
        </p:txBody>
      </p:sp>
      <p:sp>
        <p:nvSpPr>
          <p:cNvPr id="854" name="Google Shape;854;p103"/>
          <p:cNvSpPr txBox="1">
            <a:spLocks noGrp="1"/>
          </p:cNvSpPr>
          <p:nvPr>
            <p:ph type="body" idx="3"/>
          </p:nvPr>
        </p:nvSpPr>
        <p:spPr>
          <a:xfrm>
            <a:off x="4820793" y="2048256"/>
            <a:ext cx="3657600" cy="6400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700"/>
              <a:buNone/>
            </a:pPr>
            <a:r>
              <a:rPr lang="en-US"/>
              <a:t>Bottom 10 Least-Free Economies</a:t>
            </a:r>
            <a:endParaRPr/>
          </a:p>
        </p:txBody>
      </p:sp>
      <p:sp>
        <p:nvSpPr>
          <p:cNvPr id="855" name="Google Shape;855;p103"/>
          <p:cNvSpPr txBox="1">
            <a:spLocks noGrp="1"/>
          </p:cNvSpPr>
          <p:nvPr>
            <p:ph type="body" idx="4"/>
          </p:nvPr>
        </p:nvSpPr>
        <p:spPr>
          <a:xfrm>
            <a:off x="4655890" y="2743200"/>
            <a:ext cx="4307515" cy="329184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Font typeface="Arial"/>
              <a:buChar char="•"/>
            </a:pPr>
            <a:r>
              <a:rPr lang="en-US"/>
              <a:t>Algeria, Republic of Congo, Democratic Republic of the Congo, Myanmar, Venezuela, etc.</a:t>
            </a:r>
            <a:endParaRPr/>
          </a:p>
          <a:p>
            <a:pPr marL="182880" lvl="0" indent="-182880" algn="l" rtl="0">
              <a:lnSpc>
                <a:spcPct val="90000"/>
              </a:lnSpc>
              <a:spcBef>
                <a:spcPts val="1200"/>
              </a:spcBef>
              <a:spcAft>
                <a:spcPts val="0"/>
              </a:spcAft>
              <a:buSzPts val="1700"/>
              <a:buFont typeface="Arial"/>
              <a:buChar char="•"/>
            </a:pPr>
            <a:r>
              <a:rPr lang="en-US"/>
              <a:t>Average per capita income of the bottom-ten: $4,520</a:t>
            </a:r>
            <a:endParaRPr/>
          </a:p>
          <a:p>
            <a:pPr marL="182880" lvl="0" indent="-182880" algn="l" rtl="0">
              <a:lnSpc>
                <a:spcPct val="90000"/>
              </a:lnSpc>
              <a:spcBef>
                <a:spcPts val="1200"/>
              </a:spcBef>
              <a:spcAft>
                <a:spcPts val="0"/>
              </a:spcAft>
              <a:buSzPts val="1700"/>
              <a:buFont typeface="Arial"/>
              <a:buChar char="•"/>
            </a:pPr>
            <a:r>
              <a:rPr lang="en-US"/>
              <a:t>Their average annual per capita GDP growth: 1.41%</a:t>
            </a:r>
            <a:endParaRPr/>
          </a:p>
        </p:txBody>
      </p:sp>
      <p:sp>
        <p:nvSpPr>
          <p:cNvPr id="856" name="Google Shape;856;p103"/>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84</a:t>
            </a:fld>
            <a:endParaRPr/>
          </a:p>
        </p:txBody>
      </p:sp>
      <p:sp>
        <p:nvSpPr>
          <p:cNvPr id="857" name="Google Shape;857;p103"/>
          <p:cNvSpPr txBox="1"/>
          <p:nvPr/>
        </p:nvSpPr>
        <p:spPr>
          <a:xfrm>
            <a:off x="1711354" y="5255018"/>
            <a:ext cx="5721292" cy="1200329"/>
          </a:xfrm>
          <a:prstGeom prst="rect">
            <a:avLst/>
          </a:prstGeom>
          <a:solidFill>
            <a:srgbClr val="F4B19A"/>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Rockwell"/>
                <a:ea typeface="Rockwell"/>
                <a:cs typeface="Rockwell"/>
                <a:sym typeface="Rockwell"/>
              </a:rPr>
              <a:t>The data underscores the significant impact of economic freedom on income levels and economic growth.</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2fb69edb31c_2_41"/>
          <p:cNvSpPr txBox="1">
            <a:spLocks noGrp="1"/>
          </p:cNvSpPr>
          <p:nvPr>
            <p:ph type="sldNum" idx="12"/>
          </p:nvPr>
        </p:nvSpPr>
        <p:spPr>
          <a:xfrm>
            <a:off x="8483346" y="6272785"/>
            <a:ext cx="4800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85</a:t>
            </a:fld>
            <a:endParaRPr/>
          </a:p>
        </p:txBody>
      </p:sp>
      <p:pic>
        <p:nvPicPr>
          <p:cNvPr id="864" name="Google Shape;864;g2fb69edb31c_2_41"/>
          <p:cNvPicPr preferRelativeResize="0"/>
          <p:nvPr/>
        </p:nvPicPr>
        <p:blipFill>
          <a:blip r:embed="rId3">
            <a:alphaModFix/>
          </a:blip>
          <a:stretch>
            <a:fillRect/>
          </a:stretch>
        </p:blipFill>
        <p:spPr>
          <a:xfrm>
            <a:off x="894525" y="355150"/>
            <a:ext cx="7427400" cy="4248300"/>
          </a:xfrm>
          <a:prstGeom prst="flowChartAlternateProcess">
            <a:avLst/>
          </a:prstGeom>
          <a:noFill/>
          <a:ln>
            <a:noFill/>
          </a:ln>
          <a:effectLst>
            <a:outerShdw blurRad="57150" dist="19050" dir="5400000" algn="bl" rotWithShape="0">
              <a:srgbClr val="000000">
                <a:alpha val="90000"/>
              </a:srgbClr>
            </a:outerShdw>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g2fb69edb31c_2_52"/>
          <p:cNvSpPr txBox="1">
            <a:spLocks noGrp="1"/>
          </p:cNvSpPr>
          <p:nvPr>
            <p:ph type="sldNum" idx="12"/>
          </p:nvPr>
        </p:nvSpPr>
        <p:spPr>
          <a:xfrm>
            <a:off x="8483346" y="6272785"/>
            <a:ext cx="4800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86</a:t>
            </a:fld>
            <a:endParaRPr/>
          </a:p>
        </p:txBody>
      </p:sp>
      <p:pic>
        <p:nvPicPr>
          <p:cNvPr id="871" name="Google Shape;871;g2fb69edb31c_2_52"/>
          <p:cNvPicPr preferRelativeResize="0"/>
          <p:nvPr/>
        </p:nvPicPr>
        <p:blipFill>
          <a:blip r:embed="rId3">
            <a:alphaModFix/>
          </a:blip>
          <a:stretch>
            <a:fillRect/>
          </a:stretch>
        </p:blipFill>
        <p:spPr>
          <a:xfrm>
            <a:off x="1109200" y="498275"/>
            <a:ext cx="7311300" cy="4286400"/>
          </a:xfrm>
          <a:prstGeom prst="roundRect">
            <a:avLst>
              <a:gd name="adj" fmla="val 16667"/>
            </a:avLst>
          </a:prstGeom>
          <a:noFill/>
          <a:ln>
            <a:noFill/>
          </a:ln>
          <a:effectLst>
            <a:outerShdw blurRad="57150" dist="9525" dir="5460000" algn="bl" rotWithShape="0">
              <a:srgbClr val="000000"/>
            </a:outerShdw>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70"/>
          <p:cNvSpPr txBox="1">
            <a:spLocks noGrp="1"/>
          </p:cNvSpPr>
          <p:nvPr>
            <p:ph type="body" idx="1"/>
          </p:nvPr>
        </p:nvSpPr>
        <p:spPr>
          <a:xfrm>
            <a:off x="218114" y="1118231"/>
            <a:ext cx="3254928" cy="2522591"/>
          </a:xfrm>
          <a:prstGeom prst="rect">
            <a:avLst/>
          </a:prstGeom>
          <a:solidFill>
            <a:srgbClr val="EBE2C0"/>
          </a:solidFill>
          <a:ln>
            <a:noFill/>
          </a:ln>
        </p:spPr>
        <p:txBody>
          <a:bodyPr spcFirstLastPara="1" wrap="square" lIns="91425" tIns="45700" rIns="91425" bIns="45700" anchor="t" anchorCtr="0">
            <a:noAutofit/>
          </a:bodyPr>
          <a:lstStyle/>
          <a:p>
            <a:pPr marL="342900" lvl="1" indent="-342900" algn="l" rtl="0">
              <a:lnSpc>
                <a:spcPct val="90000"/>
              </a:lnSpc>
              <a:spcBef>
                <a:spcPts val="0"/>
              </a:spcBef>
              <a:spcAft>
                <a:spcPts val="0"/>
              </a:spcAft>
              <a:buSzPts val="1260"/>
              <a:buChar char="▪"/>
            </a:pPr>
            <a:r>
              <a:rPr lang="en-US" sz="2400">
                <a:latin typeface="Rockwell"/>
                <a:ea typeface="Rockwell"/>
                <a:cs typeface="Rockwell"/>
                <a:sym typeface="Rockwell"/>
              </a:rPr>
              <a:t>The countries with the highest levels of economic freedom have the highest per capita GDP and growth rates.</a:t>
            </a:r>
            <a:endParaRPr sz="2400">
              <a:latin typeface="Rockwell"/>
              <a:ea typeface="Rockwell"/>
              <a:cs typeface="Rockwell"/>
              <a:sym typeface="Rockwell"/>
            </a:endParaRPr>
          </a:p>
        </p:txBody>
      </p:sp>
      <p:sp>
        <p:nvSpPr>
          <p:cNvPr id="878" name="Google Shape;878;p70"/>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87</a:t>
            </a:fld>
            <a:endParaRPr/>
          </a:p>
        </p:txBody>
      </p:sp>
      <p:pic>
        <p:nvPicPr>
          <p:cNvPr id="879" name="Google Shape;879;p70"/>
          <p:cNvPicPr preferRelativeResize="0"/>
          <p:nvPr/>
        </p:nvPicPr>
        <p:blipFill rotWithShape="1">
          <a:blip r:embed="rId3">
            <a:alphaModFix/>
          </a:blip>
          <a:srcRect/>
          <a:stretch/>
        </p:blipFill>
        <p:spPr>
          <a:xfrm>
            <a:off x="2958165" y="272919"/>
            <a:ext cx="5525181" cy="5899282"/>
          </a:xfrm>
          <a:prstGeom prst="rect">
            <a:avLst/>
          </a:prstGeom>
          <a:noFill/>
          <a:ln>
            <a:noFill/>
          </a:ln>
        </p:spPr>
      </p:pic>
      <p:sp>
        <p:nvSpPr>
          <p:cNvPr id="880" name="Google Shape;880;p70"/>
          <p:cNvSpPr txBox="1"/>
          <p:nvPr/>
        </p:nvSpPr>
        <p:spPr>
          <a:xfrm>
            <a:off x="1417739" y="6101404"/>
            <a:ext cx="69565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Rockwell"/>
                <a:ea typeface="Rockwell"/>
                <a:cs typeface="Rockwell"/>
                <a:sym typeface="Rockwell"/>
              </a:rPr>
              <a:t>Sources: J. Bolt and J. van Zanden, “</a:t>
            </a:r>
            <a:r>
              <a:rPr lang="en-US" sz="1000" u="sng">
                <a:solidFill>
                  <a:schemeClr val="dk1"/>
                </a:solidFill>
                <a:latin typeface="Rockwell"/>
                <a:ea typeface="Rockwell"/>
                <a:cs typeface="Rockwell"/>
                <a:sym typeface="Rockwell"/>
                <a:hlinkClick r:id="rId4">
                  <a:extLst>
                    <a:ext uri="{A12FA001-AC4F-418D-AE19-62706E023703}">
                      <ahyp:hlinkClr xmlns:ahyp="http://schemas.microsoft.com/office/drawing/2018/hyperlinkcolor" val="tx"/>
                    </a:ext>
                  </a:extLst>
                </a:hlinkClick>
              </a:rPr>
              <a:t>Maddison Style Estimates of the Evolution of the World Economy: A New 2020 Update</a:t>
            </a:r>
            <a:r>
              <a:rPr lang="en-US" sz="1000">
                <a:solidFill>
                  <a:schemeClr val="dk1"/>
                </a:solidFill>
                <a:latin typeface="Rockwell"/>
                <a:ea typeface="Rockwell"/>
                <a:cs typeface="Rockwell"/>
                <a:sym typeface="Rockwell"/>
              </a:rPr>
              <a:t>,” Groningen Growth and Development Center, October 2020, Gwartney et al., </a:t>
            </a:r>
            <a:r>
              <a:rPr lang="en-US" sz="1000" u="sng">
                <a:solidFill>
                  <a:schemeClr val="dk1"/>
                </a:solidFill>
                <a:latin typeface="Rockwell"/>
                <a:ea typeface="Rockwell"/>
                <a:cs typeface="Rockwell"/>
                <a:sym typeface="Rockwell"/>
                <a:hlinkClick r:id="rId5">
                  <a:extLst>
                    <a:ext uri="{A12FA001-AC4F-418D-AE19-62706E023703}">
                      <ahyp:hlinkClr xmlns:ahyp="http://schemas.microsoft.com/office/drawing/2018/hyperlinkcolor" val="tx"/>
                    </a:ext>
                  </a:extLst>
                </a:hlinkClick>
              </a:rPr>
              <a:t>Economic Freedom of the World: 2021 Annual Report</a:t>
            </a:r>
            <a:r>
              <a:rPr lang="en-US" sz="1000">
                <a:solidFill>
                  <a:schemeClr val="dk1"/>
                </a:solidFill>
                <a:latin typeface="Rockwell"/>
                <a:ea typeface="Rockwell"/>
                <a:cs typeface="Rockwell"/>
                <a:sym typeface="Rockwell"/>
              </a:rPr>
              <a:t> (Vancouver: Fraser Institute, 2021); and World Bank, </a:t>
            </a:r>
            <a:endParaRPr/>
          </a:p>
          <a:p>
            <a:pPr marL="0" marR="0" lvl="0" indent="0" algn="l" rtl="0">
              <a:spcBef>
                <a:spcPts val="0"/>
              </a:spcBef>
              <a:spcAft>
                <a:spcPts val="0"/>
              </a:spcAft>
              <a:buNone/>
            </a:pPr>
            <a:r>
              <a:rPr lang="en-US" sz="1000" u="sng">
                <a:solidFill>
                  <a:schemeClr val="dk1"/>
                </a:solidFill>
                <a:latin typeface="Rockwell"/>
                <a:ea typeface="Rockwell"/>
                <a:cs typeface="Rockwell"/>
                <a:sym typeface="Rockwell"/>
                <a:hlinkClick r:id="rId6">
                  <a:extLst>
                    <a:ext uri="{A12FA001-AC4F-418D-AE19-62706E023703}">
                      <ahyp:hlinkClr xmlns:ahyp="http://schemas.microsoft.com/office/drawing/2018/hyperlinkcolor" val="tx"/>
                    </a:ext>
                  </a:extLst>
                </a:hlinkClick>
              </a:rPr>
              <a:t>World Development Indicators </a:t>
            </a:r>
            <a:r>
              <a:rPr lang="en-US" sz="1000">
                <a:solidFill>
                  <a:schemeClr val="dk1"/>
                </a:solidFill>
                <a:latin typeface="Rockwell"/>
                <a:ea typeface="Rockwell"/>
                <a:cs typeface="Rockwell"/>
                <a:sym typeface="Rockwell"/>
              </a:rPr>
              <a:t>(2022).</a:t>
            </a:r>
            <a:endParaRPr/>
          </a:p>
        </p:txBody>
      </p:sp>
      <p:sp>
        <p:nvSpPr>
          <p:cNvPr id="881" name="Google Shape;881;p70"/>
          <p:cNvSpPr txBox="1"/>
          <p:nvPr/>
        </p:nvSpPr>
        <p:spPr>
          <a:xfrm>
            <a:off x="218114" y="3699902"/>
            <a:ext cx="3254928" cy="2522591"/>
          </a:xfrm>
          <a:prstGeom prst="rect">
            <a:avLst/>
          </a:prstGeom>
          <a:solidFill>
            <a:srgbClr val="EBE2C0"/>
          </a:solidFill>
          <a:ln>
            <a:noFill/>
          </a:ln>
        </p:spPr>
        <p:txBody>
          <a:bodyPr spcFirstLastPara="1" wrap="square" lIns="91425" tIns="45700" rIns="91425" bIns="45700" anchor="t" anchorCtr="0">
            <a:noAutofit/>
          </a:bodyPr>
          <a:lstStyle/>
          <a:p>
            <a:pPr marL="342900" marR="0" lvl="1" indent="-342900" algn="l" rtl="0">
              <a:lnSpc>
                <a:spcPct val="90000"/>
              </a:lnSpc>
              <a:spcBef>
                <a:spcPts val="0"/>
              </a:spcBef>
              <a:spcAft>
                <a:spcPts val="0"/>
              </a:spcAft>
              <a:buClr>
                <a:srgbClr val="9E3611"/>
              </a:buClr>
              <a:buSzPts val="1260"/>
              <a:buFont typeface="Noto Sans Symbols"/>
              <a:buChar char="▪"/>
            </a:pPr>
            <a:r>
              <a:rPr lang="en-US" sz="2400" b="0" i="0" u="none" strike="noStrike" cap="none">
                <a:solidFill>
                  <a:schemeClr val="dk1"/>
                </a:solidFill>
                <a:latin typeface="Rockwell"/>
                <a:ea typeface="Rockwell"/>
                <a:cs typeface="Rockwell"/>
                <a:sym typeface="Rockwell"/>
              </a:rPr>
              <a:t>The countries with the lowest levels of economic freedom have the lowest per capita GDP and growth rates.</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71"/>
          <p:cNvSpPr txBox="1">
            <a:spLocks noGrp="1"/>
          </p:cNvSpPr>
          <p:nvPr>
            <p:ph type="body" idx="1"/>
          </p:nvPr>
        </p:nvSpPr>
        <p:spPr>
          <a:xfrm>
            <a:off x="457200" y="4760938"/>
            <a:ext cx="8115300" cy="1398900"/>
          </a:xfrm>
          <a:prstGeom prst="rect">
            <a:avLst/>
          </a:prstGeom>
          <a:solidFill>
            <a:srgbClr val="EBE2C0"/>
          </a:solid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sz="2400"/>
              <a:t>In countries with the highest levels of freedom, the average per capita income is nearly eight times higher, and their growth rates are almost twice as high compared to the least free countries.</a:t>
            </a:r>
            <a:endParaRPr sz="2400">
              <a:latin typeface="Rockwell"/>
              <a:ea typeface="Rockwell"/>
              <a:cs typeface="Rockwell"/>
              <a:sym typeface="Rockwell"/>
            </a:endParaRPr>
          </a:p>
        </p:txBody>
      </p:sp>
      <p:sp>
        <p:nvSpPr>
          <p:cNvPr id="887" name="Google Shape;887;p71"/>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88</a:t>
            </a:fld>
            <a:endParaRPr/>
          </a:p>
        </p:txBody>
      </p:sp>
      <p:sp>
        <p:nvSpPr>
          <p:cNvPr id="888" name="Google Shape;888;p71"/>
          <p:cNvSpPr txBox="1"/>
          <p:nvPr/>
        </p:nvSpPr>
        <p:spPr>
          <a:xfrm>
            <a:off x="666323" y="6487399"/>
            <a:ext cx="461376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Source: Fraser Institute, </a:t>
            </a:r>
            <a:r>
              <a:rPr lang="en-US" sz="1000" i="1">
                <a:solidFill>
                  <a:schemeClr val="dk1"/>
                </a:solidFill>
                <a:latin typeface="Arial"/>
                <a:ea typeface="Arial"/>
                <a:cs typeface="Arial"/>
                <a:sym typeface="Arial"/>
              </a:rPr>
              <a:t>Economic Freedom of the World: 2015 Annual Report</a:t>
            </a:r>
            <a:endParaRPr sz="1000" i="1">
              <a:solidFill>
                <a:schemeClr val="dk1"/>
              </a:solidFill>
              <a:latin typeface="Arial"/>
              <a:ea typeface="Arial"/>
              <a:cs typeface="Arial"/>
              <a:sym typeface="Arial"/>
            </a:endParaRPr>
          </a:p>
        </p:txBody>
      </p:sp>
      <p:sp>
        <p:nvSpPr>
          <p:cNvPr id="889" name="Google Shape;889;p71"/>
          <p:cNvSpPr txBox="1"/>
          <p:nvPr/>
        </p:nvSpPr>
        <p:spPr>
          <a:xfrm>
            <a:off x="1073725" y="1078450"/>
            <a:ext cx="7048500" cy="30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dk1"/>
              </a:solidFill>
              <a:latin typeface="Rockwell"/>
              <a:ea typeface="Rockwell"/>
              <a:cs typeface="Rockwell"/>
              <a:sym typeface="Rockwell"/>
            </a:endParaRPr>
          </a:p>
        </p:txBody>
      </p:sp>
      <p:pic>
        <p:nvPicPr>
          <p:cNvPr id="890" name="Google Shape;890;p71"/>
          <p:cNvPicPr preferRelativeResize="0"/>
          <p:nvPr/>
        </p:nvPicPr>
        <p:blipFill>
          <a:blip r:embed="rId3">
            <a:alphaModFix/>
          </a:blip>
          <a:stretch>
            <a:fillRect/>
          </a:stretch>
        </p:blipFill>
        <p:spPr>
          <a:xfrm>
            <a:off x="702000" y="228101"/>
            <a:ext cx="7625700" cy="4019700"/>
          </a:xfrm>
          <a:prstGeom prst="roundRect">
            <a:avLst>
              <a:gd name="adj" fmla="val 16667"/>
            </a:avLst>
          </a:prstGeom>
          <a:noFill/>
          <a:ln>
            <a:noFill/>
          </a:ln>
          <a:effectLst>
            <a:outerShdw blurRad="57150" dist="19050" dir="5400000" algn="bl" rotWithShape="0">
              <a:srgbClr val="000000"/>
            </a:outerShdw>
          </a:effectLst>
        </p:spPr>
      </p:pic>
      <p:sp>
        <p:nvSpPr>
          <p:cNvPr id="891" name="Google Shape;891;p71"/>
          <p:cNvSpPr txBox="1"/>
          <p:nvPr/>
        </p:nvSpPr>
        <p:spPr>
          <a:xfrm>
            <a:off x="1467175" y="4304275"/>
            <a:ext cx="626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Exhibit 8: Economic Freedom and Extreme and Moderate Poverty Rates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72"/>
          <p:cNvSpPr txBox="1">
            <a:spLocks noGrp="1"/>
          </p:cNvSpPr>
          <p:nvPr>
            <p:ph type="body" idx="1"/>
          </p:nvPr>
        </p:nvSpPr>
        <p:spPr>
          <a:xfrm>
            <a:off x="666325" y="103925"/>
            <a:ext cx="7817100" cy="1234200"/>
          </a:xfrm>
          <a:prstGeom prst="rect">
            <a:avLst/>
          </a:prstGeom>
          <a:solidFill>
            <a:srgbClr val="EBE2C0"/>
          </a:solid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680"/>
              <a:buChar char="▪"/>
            </a:pPr>
            <a:r>
              <a:rPr lang="en-US" sz="2400"/>
              <a:t>Poverty rates are also lower. Life expectancy is higher. Plus, environmental performance is better in countries with relatively high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economic</a:t>
            </a:r>
            <a:r>
              <a:rPr lang="en-US" sz="2400"/>
              <a:t> freedom.</a:t>
            </a:r>
            <a:endParaRPr sz="2400">
              <a:latin typeface="Rockwell"/>
              <a:ea typeface="Rockwell"/>
              <a:cs typeface="Rockwell"/>
              <a:sym typeface="Rockwell"/>
            </a:endParaRPr>
          </a:p>
        </p:txBody>
      </p:sp>
      <p:sp>
        <p:nvSpPr>
          <p:cNvPr id="897" name="Google Shape;897;p72"/>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89</a:t>
            </a:fld>
            <a:endParaRPr/>
          </a:p>
        </p:txBody>
      </p:sp>
      <p:sp>
        <p:nvSpPr>
          <p:cNvPr id="898" name="Google Shape;898;p72"/>
          <p:cNvSpPr txBox="1"/>
          <p:nvPr/>
        </p:nvSpPr>
        <p:spPr>
          <a:xfrm>
            <a:off x="666323" y="6487399"/>
            <a:ext cx="645881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Sources: Fraser Institute, </a:t>
            </a:r>
            <a:r>
              <a:rPr lang="en-US" sz="1000" i="1">
                <a:solidFill>
                  <a:schemeClr val="dk1"/>
                </a:solidFill>
                <a:latin typeface="Arial"/>
                <a:ea typeface="Arial"/>
                <a:cs typeface="Arial"/>
                <a:sym typeface="Arial"/>
              </a:rPr>
              <a:t>Economic Freedom of the World: 2015 Annual Report</a:t>
            </a:r>
            <a:r>
              <a:rPr lang="en-US" sz="1000">
                <a:solidFill>
                  <a:schemeClr val="dk1"/>
                </a:solidFill>
                <a:latin typeface="Arial"/>
                <a:ea typeface="Arial"/>
                <a:cs typeface="Arial"/>
                <a:sym typeface="Arial"/>
              </a:rPr>
              <a:t>, World Development Indicators</a:t>
            </a:r>
            <a:endParaRPr sz="1000" i="1">
              <a:solidFill>
                <a:schemeClr val="dk1"/>
              </a:solidFill>
              <a:latin typeface="Arial"/>
              <a:ea typeface="Arial"/>
              <a:cs typeface="Arial"/>
              <a:sym typeface="Arial"/>
            </a:endParaRPr>
          </a:p>
        </p:txBody>
      </p:sp>
      <p:pic>
        <p:nvPicPr>
          <p:cNvPr id="899" name="Google Shape;899;p72"/>
          <p:cNvPicPr preferRelativeResize="0"/>
          <p:nvPr/>
        </p:nvPicPr>
        <p:blipFill>
          <a:blip r:embed="rId3">
            <a:alphaModFix/>
          </a:blip>
          <a:stretch>
            <a:fillRect/>
          </a:stretch>
        </p:blipFill>
        <p:spPr>
          <a:xfrm>
            <a:off x="854963" y="1552325"/>
            <a:ext cx="7434000" cy="4844400"/>
          </a:xfrm>
          <a:prstGeom prst="flowChartAlternateProcess">
            <a:avLst/>
          </a:prstGeom>
          <a:noFill/>
          <a:ln>
            <a:noFill/>
          </a:ln>
          <a:effectLst>
            <a:outerShdw blurRad="57150" dist="19050" dir="5400000" algn="bl" rotWithShape="0">
              <a:srgbClr val="000000"/>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438911" y="59650"/>
            <a:ext cx="8266200" cy="646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00000"/>
              <a:buFont typeface="Rockwell"/>
              <a:buNone/>
            </a:pPr>
            <a:r>
              <a:rPr lang="en-US" sz="3500">
                <a:latin typeface="Rockwell"/>
                <a:ea typeface="Rockwell"/>
                <a:cs typeface="Rockwell"/>
                <a:sym typeface="Rockwell"/>
              </a:rPr>
              <a:t>LIFE EXPECTANCY: THE LAST 1000 YEARS</a:t>
            </a:r>
            <a:endParaRPr sz="3500">
              <a:latin typeface="Rockwell"/>
              <a:ea typeface="Rockwell"/>
              <a:cs typeface="Rockwell"/>
              <a:sym typeface="Rockwell"/>
            </a:endParaRPr>
          </a:p>
        </p:txBody>
      </p:sp>
      <p:sp>
        <p:nvSpPr>
          <p:cNvPr id="227" name="Google Shape;227;p6"/>
          <p:cNvSpPr txBox="1">
            <a:spLocks noGrp="1"/>
          </p:cNvSpPr>
          <p:nvPr>
            <p:ph type="body" idx="1"/>
          </p:nvPr>
        </p:nvSpPr>
        <p:spPr>
          <a:xfrm>
            <a:off x="178890" y="942900"/>
            <a:ext cx="3223200" cy="49722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1900"/>
              <a:buChar char="▪"/>
            </a:pPr>
            <a:r>
              <a:rPr lang="en-US" sz="1900">
                <a:latin typeface="Rockwell"/>
                <a:ea typeface="Rockwell"/>
                <a:cs typeface="Rockwell"/>
                <a:sym typeface="Rockwell"/>
              </a:rPr>
              <a:t>The pattern of life expectancy is similar to that of per capita income.</a:t>
            </a:r>
            <a:endParaRPr sz="1900">
              <a:latin typeface="Rockwell"/>
              <a:ea typeface="Rockwell"/>
              <a:cs typeface="Rockwell"/>
              <a:sym typeface="Rockwell"/>
            </a:endParaRPr>
          </a:p>
          <a:p>
            <a:pPr marL="431800" lvl="0" indent="-254000" algn="l" rtl="0">
              <a:lnSpc>
                <a:spcPct val="90000"/>
              </a:lnSpc>
              <a:spcBef>
                <a:spcPts val="600"/>
              </a:spcBef>
              <a:spcAft>
                <a:spcPts val="0"/>
              </a:spcAft>
              <a:buSzPts val="1400"/>
              <a:buNone/>
            </a:pPr>
            <a:endParaRPr sz="1900">
              <a:latin typeface="Rockwell"/>
              <a:ea typeface="Rockwell"/>
              <a:cs typeface="Rockwell"/>
              <a:sym typeface="Rockwell"/>
            </a:endParaRPr>
          </a:p>
          <a:p>
            <a:pPr marL="182880" lvl="0" indent="-182880" algn="l" rtl="0">
              <a:lnSpc>
                <a:spcPct val="90000"/>
              </a:lnSpc>
              <a:spcBef>
                <a:spcPts val="600"/>
              </a:spcBef>
              <a:spcAft>
                <a:spcPts val="0"/>
              </a:spcAft>
              <a:buSzPts val="1900"/>
              <a:buChar char="▪"/>
            </a:pPr>
            <a:r>
              <a:rPr lang="en-US" sz="1900">
                <a:latin typeface="Rockwell"/>
                <a:ea typeface="Rockwell"/>
                <a:cs typeface="Rockwell"/>
                <a:sym typeface="Rockwell"/>
              </a:rPr>
              <a:t>Life expectancy at birth </a:t>
            </a:r>
            <a:br>
              <a:rPr lang="en-US" sz="1900">
                <a:latin typeface="Rockwell"/>
                <a:ea typeface="Rockwell"/>
                <a:cs typeface="Rockwell"/>
                <a:sym typeface="Rockwell"/>
              </a:rPr>
            </a:br>
            <a:r>
              <a:rPr lang="en-US" sz="1900">
                <a:latin typeface="Rockwell"/>
                <a:ea typeface="Rockwell"/>
                <a:cs typeface="Rockwell"/>
                <a:sym typeface="Rockwell"/>
              </a:rPr>
              <a:t>for </a:t>
            </a:r>
            <a:r>
              <a:rPr lang="en-US" sz="1900" b="1" i="1">
                <a:solidFill>
                  <a:srgbClr val="7DB437"/>
                </a:solidFill>
                <a:latin typeface="Rockwell"/>
                <a:ea typeface="Rockwell"/>
                <a:cs typeface="Rockwell"/>
                <a:sym typeface="Rockwell"/>
              </a:rPr>
              <a:t>the world</a:t>
            </a:r>
            <a:r>
              <a:rPr lang="en-US" sz="1900">
                <a:latin typeface="Rockwell"/>
                <a:ea typeface="Rockwell"/>
                <a:cs typeface="Rockwell"/>
                <a:sym typeface="Rockwell"/>
              </a:rPr>
              <a:t> rose from </a:t>
            </a:r>
            <a:br>
              <a:rPr lang="en-US" sz="1900">
                <a:latin typeface="Rockwell"/>
                <a:ea typeface="Rockwell"/>
                <a:cs typeface="Rockwell"/>
                <a:sym typeface="Rockwell"/>
              </a:rPr>
            </a:br>
            <a:r>
              <a:rPr lang="en-US" sz="1900">
                <a:latin typeface="Rockwell"/>
                <a:ea typeface="Rockwell"/>
                <a:cs typeface="Rockwell"/>
                <a:sym typeface="Rockwell"/>
              </a:rPr>
              <a:t>24 to 26 years between 1000 and 1820, but it soared to 64 by 2003.</a:t>
            </a:r>
            <a:endParaRPr sz="1900">
              <a:latin typeface="Rockwell"/>
              <a:ea typeface="Rockwell"/>
              <a:cs typeface="Rockwell"/>
              <a:sym typeface="Rockwell"/>
            </a:endParaRPr>
          </a:p>
          <a:p>
            <a:pPr marL="431800" lvl="0" indent="-254000" algn="l" rtl="0">
              <a:lnSpc>
                <a:spcPct val="90000"/>
              </a:lnSpc>
              <a:spcBef>
                <a:spcPts val="600"/>
              </a:spcBef>
              <a:spcAft>
                <a:spcPts val="0"/>
              </a:spcAft>
              <a:buSzPts val="1400"/>
              <a:buNone/>
            </a:pPr>
            <a:endParaRPr sz="1900">
              <a:latin typeface="Rockwell"/>
              <a:ea typeface="Rockwell"/>
              <a:cs typeface="Rockwell"/>
              <a:sym typeface="Rockwell"/>
            </a:endParaRPr>
          </a:p>
          <a:p>
            <a:pPr marL="182880" lvl="0" indent="-182880" algn="l" rtl="0">
              <a:lnSpc>
                <a:spcPct val="90000"/>
              </a:lnSpc>
              <a:spcBef>
                <a:spcPts val="600"/>
              </a:spcBef>
              <a:spcAft>
                <a:spcPts val="0"/>
              </a:spcAft>
              <a:buSzPts val="1900"/>
              <a:buChar char="▪"/>
            </a:pPr>
            <a:r>
              <a:rPr lang="en-US" sz="1900">
                <a:latin typeface="Rockwell"/>
                <a:ea typeface="Rockwell"/>
                <a:cs typeface="Rockwell"/>
                <a:sym typeface="Rockwell"/>
              </a:rPr>
              <a:t>Life expectancy in the </a:t>
            </a:r>
            <a:r>
              <a:rPr lang="en-US" sz="1900" b="1" i="1">
                <a:solidFill>
                  <a:srgbClr val="C01900"/>
                </a:solidFill>
                <a:latin typeface="Rockwell"/>
                <a:ea typeface="Rockwell"/>
                <a:cs typeface="Rockwell"/>
                <a:sym typeface="Rockwell"/>
              </a:rPr>
              <a:t>high-income industrial countries</a:t>
            </a:r>
            <a:r>
              <a:rPr lang="en-US" sz="1900">
                <a:latin typeface="Rockwell"/>
                <a:ea typeface="Rockwell"/>
                <a:cs typeface="Rockwell"/>
                <a:sym typeface="Rockwell"/>
              </a:rPr>
              <a:t> (</a:t>
            </a:r>
            <a:r>
              <a:rPr lang="en-US" sz="1900" b="1" i="1">
                <a:solidFill>
                  <a:srgbClr val="C01900"/>
                </a:solidFill>
                <a:latin typeface="Rockwell"/>
                <a:ea typeface="Rockwell"/>
                <a:cs typeface="Rockwell"/>
                <a:sym typeface="Rockwell"/>
              </a:rPr>
              <a:t>West</a:t>
            </a:r>
            <a:r>
              <a:rPr lang="en-US" sz="1900">
                <a:latin typeface="Rockwell"/>
                <a:ea typeface="Rockwell"/>
                <a:cs typeface="Rockwell"/>
                <a:sym typeface="Rockwell"/>
              </a:rPr>
              <a:t>) followed a similar pattern.</a:t>
            </a:r>
            <a:endParaRPr sz="1900">
              <a:latin typeface="Rockwell"/>
              <a:ea typeface="Rockwell"/>
              <a:cs typeface="Rockwell"/>
              <a:sym typeface="Rockwell"/>
            </a:endParaRPr>
          </a:p>
          <a:p>
            <a:pPr marL="273050" lvl="0" indent="-193040" algn="l" rtl="0">
              <a:lnSpc>
                <a:spcPct val="90000"/>
              </a:lnSpc>
              <a:spcBef>
                <a:spcPts val="600"/>
              </a:spcBef>
              <a:spcAft>
                <a:spcPts val="0"/>
              </a:spcAft>
              <a:buSzPts val="1260"/>
              <a:buNone/>
            </a:pPr>
            <a:endParaRPr sz="1900">
              <a:latin typeface="Rockwell"/>
              <a:ea typeface="Rockwell"/>
              <a:cs typeface="Rockwell"/>
              <a:sym typeface="Rockwell"/>
            </a:endParaRPr>
          </a:p>
        </p:txBody>
      </p:sp>
      <p:sp>
        <p:nvSpPr>
          <p:cNvPr id="228" name="Google Shape;228;p6"/>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9</a:t>
            </a:fld>
            <a:endParaRPr/>
          </a:p>
        </p:txBody>
      </p:sp>
      <p:sp>
        <p:nvSpPr>
          <p:cNvPr id="229" name="Google Shape;229;p6"/>
          <p:cNvSpPr txBox="1"/>
          <p:nvPr/>
        </p:nvSpPr>
        <p:spPr>
          <a:xfrm>
            <a:off x="3006236" y="6389613"/>
            <a:ext cx="46137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Source: Angus Maddison, </a:t>
            </a:r>
            <a:r>
              <a:rPr lang="en-US" sz="1000" i="1">
                <a:solidFill>
                  <a:schemeClr val="dk1"/>
                </a:solidFill>
                <a:latin typeface="Arial"/>
                <a:ea typeface="Arial"/>
                <a:cs typeface="Arial"/>
                <a:sym typeface="Arial"/>
              </a:rPr>
              <a:t>Contours of the World Economy, 1-2030AD: Essays</a:t>
            </a:r>
            <a:endParaRPr sz="1800">
              <a:solidFill>
                <a:schemeClr val="dk1"/>
              </a:solidFill>
              <a:latin typeface="Rockwell"/>
              <a:ea typeface="Rockwell"/>
              <a:cs typeface="Rockwell"/>
              <a:sym typeface="Rockwell"/>
            </a:endParaRPr>
          </a:p>
          <a:p>
            <a:pPr marL="0" marR="0" lvl="0" indent="0" algn="l" rtl="0">
              <a:spcBef>
                <a:spcPts val="0"/>
              </a:spcBef>
              <a:spcAft>
                <a:spcPts val="0"/>
              </a:spcAft>
              <a:buClr>
                <a:schemeClr val="dk1"/>
              </a:buClr>
              <a:buSzPts val="1000"/>
              <a:buFont typeface="Arial"/>
              <a:buNone/>
            </a:pPr>
            <a:r>
              <a:rPr lang="en-US" sz="1000" i="1">
                <a:solidFill>
                  <a:schemeClr val="dk1"/>
                </a:solidFill>
                <a:latin typeface="Arial"/>
                <a:ea typeface="Arial"/>
                <a:cs typeface="Arial"/>
                <a:sym typeface="Arial"/>
              </a:rPr>
              <a:t>in Macro-Economic History</a:t>
            </a:r>
            <a:r>
              <a:rPr lang="en-US" sz="1000">
                <a:solidFill>
                  <a:schemeClr val="dk1"/>
                </a:solidFill>
                <a:latin typeface="Arial"/>
                <a:ea typeface="Arial"/>
                <a:cs typeface="Arial"/>
                <a:sym typeface="Arial"/>
              </a:rPr>
              <a:t> (Oxford: Oxford University Press, 2007)</a:t>
            </a:r>
            <a:endParaRPr sz="1000">
              <a:solidFill>
                <a:schemeClr val="dk1"/>
              </a:solidFill>
              <a:latin typeface="Arial"/>
              <a:ea typeface="Arial"/>
              <a:cs typeface="Arial"/>
              <a:sym typeface="Arial"/>
            </a:endParaRPr>
          </a:p>
        </p:txBody>
      </p:sp>
      <p:grpSp>
        <p:nvGrpSpPr>
          <p:cNvPr id="230" name="Google Shape;230;p6"/>
          <p:cNvGrpSpPr/>
          <p:nvPr/>
        </p:nvGrpSpPr>
        <p:grpSpPr>
          <a:xfrm>
            <a:off x="3540534" y="758920"/>
            <a:ext cx="5422867" cy="5038608"/>
            <a:chOff x="3300509" y="758920"/>
            <a:chExt cx="5422867" cy="5038608"/>
          </a:xfrm>
        </p:grpSpPr>
        <p:sp>
          <p:nvSpPr>
            <p:cNvPr id="231" name="Google Shape;231;p6"/>
            <p:cNvSpPr/>
            <p:nvPr/>
          </p:nvSpPr>
          <p:spPr>
            <a:xfrm>
              <a:off x="3300509" y="758920"/>
              <a:ext cx="5422867" cy="5038608"/>
            </a:xfrm>
            <a:prstGeom prst="roundRect">
              <a:avLst>
                <a:gd name="adj" fmla="val 3590"/>
              </a:avLst>
            </a:prstGeom>
            <a:solidFill>
              <a:schemeClr val="lt1"/>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Rockwell"/>
                <a:buNone/>
              </a:pPr>
              <a:endParaRPr sz="1600" b="1">
                <a:solidFill>
                  <a:schemeClr val="lt1"/>
                </a:solidFill>
                <a:latin typeface="Calibri"/>
                <a:ea typeface="Calibri"/>
                <a:cs typeface="Calibri"/>
                <a:sym typeface="Calibri"/>
              </a:endParaRPr>
            </a:p>
          </p:txBody>
        </p:sp>
        <p:cxnSp>
          <p:nvCxnSpPr>
            <p:cNvPr id="232" name="Google Shape;232;p6"/>
            <p:cNvCxnSpPr/>
            <p:nvPr/>
          </p:nvCxnSpPr>
          <p:spPr>
            <a:xfrm>
              <a:off x="3880210" y="5142702"/>
              <a:ext cx="4507992"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33" name="Google Shape;233;p6"/>
            <p:cNvCxnSpPr/>
            <p:nvPr/>
          </p:nvCxnSpPr>
          <p:spPr>
            <a:xfrm rot="10800000">
              <a:off x="3880210" y="1219926"/>
              <a:ext cx="0" cy="3922776"/>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sp>
          <p:nvSpPr>
            <p:cNvPr id="234" name="Google Shape;234;p6"/>
            <p:cNvSpPr/>
            <p:nvPr/>
          </p:nvSpPr>
          <p:spPr>
            <a:xfrm>
              <a:off x="4133755" y="5263656"/>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1100</a:t>
              </a:r>
              <a:endParaRPr sz="1500" baseline="-25000">
                <a:solidFill>
                  <a:schemeClr val="dk1"/>
                </a:solidFill>
                <a:latin typeface="Calibri"/>
                <a:ea typeface="Calibri"/>
                <a:cs typeface="Calibri"/>
                <a:sym typeface="Calibri"/>
              </a:endParaRPr>
            </a:p>
          </p:txBody>
        </p:sp>
        <p:sp>
          <p:nvSpPr>
            <p:cNvPr id="235" name="Google Shape;235;p6"/>
            <p:cNvSpPr/>
            <p:nvPr/>
          </p:nvSpPr>
          <p:spPr>
            <a:xfrm>
              <a:off x="4574994" y="5263656"/>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1200</a:t>
              </a:r>
              <a:endParaRPr sz="1500" baseline="-25000">
                <a:solidFill>
                  <a:schemeClr val="dk1"/>
                </a:solidFill>
                <a:latin typeface="Calibri"/>
                <a:ea typeface="Calibri"/>
                <a:cs typeface="Calibri"/>
                <a:sym typeface="Calibri"/>
              </a:endParaRPr>
            </a:p>
          </p:txBody>
        </p:sp>
        <p:sp>
          <p:nvSpPr>
            <p:cNvPr id="236" name="Google Shape;236;p6"/>
            <p:cNvSpPr/>
            <p:nvPr/>
          </p:nvSpPr>
          <p:spPr>
            <a:xfrm>
              <a:off x="5034420" y="5263656"/>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1300</a:t>
              </a:r>
              <a:endParaRPr sz="1500" baseline="-25000">
                <a:solidFill>
                  <a:schemeClr val="dk1"/>
                </a:solidFill>
                <a:latin typeface="Calibri"/>
                <a:ea typeface="Calibri"/>
                <a:cs typeface="Calibri"/>
                <a:sym typeface="Calibri"/>
              </a:endParaRPr>
            </a:p>
          </p:txBody>
        </p:sp>
        <p:sp>
          <p:nvSpPr>
            <p:cNvPr id="237" name="Google Shape;237;p6"/>
            <p:cNvSpPr/>
            <p:nvPr/>
          </p:nvSpPr>
          <p:spPr>
            <a:xfrm>
              <a:off x="5486064" y="5263656"/>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1400</a:t>
              </a:r>
              <a:endParaRPr sz="1500" baseline="-25000">
                <a:solidFill>
                  <a:schemeClr val="dk1"/>
                </a:solidFill>
                <a:latin typeface="Calibri"/>
                <a:ea typeface="Calibri"/>
                <a:cs typeface="Calibri"/>
                <a:sym typeface="Calibri"/>
              </a:endParaRPr>
            </a:p>
          </p:txBody>
        </p:sp>
        <p:sp>
          <p:nvSpPr>
            <p:cNvPr id="238" name="Google Shape;238;p6"/>
            <p:cNvSpPr/>
            <p:nvPr/>
          </p:nvSpPr>
          <p:spPr>
            <a:xfrm>
              <a:off x="6388185" y="5263656"/>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1600</a:t>
              </a:r>
              <a:endParaRPr sz="1500" baseline="-25000">
                <a:solidFill>
                  <a:schemeClr val="dk1"/>
                </a:solidFill>
                <a:latin typeface="Calibri"/>
                <a:ea typeface="Calibri"/>
                <a:cs typeface="Calibri"/>
                <a:sym typeface="Calibri"/>
              </a:endParaRPr>
            </a:p>
          </p:txBody>
        </p:sp>
        <p:sp>
          <p:nvSpPr>
            <p:cNvPr id="239" name="Google Shape;239;p6"/>
            <p:cNvSpPr/>
            <p:nvPr/>
          </p:nvSpPr>
          <p:spPr>
            <a:xfrm>
              <a:off x="5939617" y="5263656"/>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1500</a:t>
              </a:r>
              <a:endParaRPr sz="1500" baseline="-25000">
                <a:solidFill>
                  <a:schemeClr val="dk1"/>
                </a:solidFill>
                <a:latin typeface="Calibri"/>
                <a:ea typeface="Calibri"/>
                <a:cs typeface="Calibri"/>
                <a:sym typeface="Calibri"/>
              </a:endParaRPr>
            </a:p>
          </p:txBody>
        </p:sp>
        <p:sp>
          <p:nvSpPr>
            <p:cNvPr id="240" name="Google Shape;240;p6"/>
            <p:cNvSpPr/>
            <p:nvPr/>
          </p:nvSpPr>
          <p:spPr>
            <a:xfrm>
              <a:off x="6823450" y="5263656"/>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1700</a:t>
              </a:r>
              <a:endParaRPr sz="1500" baseline="-25000">
                <a:solidFill>
                  <a:schemeClr val="dk1"/>
                </a:solidFill>
                <a:latin typeface="Calibri"/>
                <a:ea typeface="Calibri"/>
                <a:cs typeface="Calibri"/>
                <a:sym typeface="Calibri"/>
              </a:endParaRPr>
            </a:p>
          </p:txBody>
        </p:sp>
        <p:sp>
          <p:nvSpPr>
            <p:cNvPr id="241" name="Google Shape;241;p6"/>
            <p:cNvSpPr/>
            <p:nvPr/>
          </p:nvSpPr>
          <p:spPr>
            <a:xfrm>
              <a:off x="7260589" y="5263656"/>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1800</a:t>
              </a:r>
              <a:endParaRPr sz="1500" baseline="-25000">
                <a:solidFill>
                  <a:schemeClr val="dk1"/>
                </a:solidFill>
                <a:latin typeface="Calibri"/>
                <a:ea typeface="Calibri"/>
                <a:cs typeface="Calibri"/>
                <a:sym typeface="Calibri"/>
              </a:endParaRPr>
            </a:p>
          </p:txBody>
        </p:sp>
        <p:sp>
          <p:nvSpPr>
            <p:cNvPr id="242" name="Google Shape;242;p6"/>
            <p:cNvSpPr/>
            <p:nvPr/>
          </p:nvSpPr>
          <p:spPr>
            <a:xfrm>
              <a:off x="7714654" y="5263656"/>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1900</a:t>
              </a:r>
              <a:endParaRPr sz="1500" baseline="-25000">
                <a:solidFill>
                  <a:schemeClr val="dk1"/>
                </a:solidFill>
                <a:latin typeface="Calibri"/>
                <a:ea typeface="Calibri"/>
                <a:cs typeface="Calibri"/>
                <a:sym typeface="Calibri"/>
              </a:endParaRPr>
            </a:p>
          </p:txBody>
        </p:sp>
        <p:sp>
          <p:nvSpPr>
            <p:cNvPr id="243" name="Google Shape;243;p6"/>
            <p:cNvSpPr/>
            <p:nvPr/>
          </p:nvSpPr>
          <p:spPr>
            <a:xfrm>
              <a:off x="8155475" y="5263656"/>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2003</a:t>
              </a:r>
              <a:endParaRPr sz="1500" baseline="-25000">
                <a:solidFill>
                  <a:schemeClr val="dk1"/>
                </a:solidFill>
                <a:latin typeface="Calibri"/>
                <a:ea typeface="Calibri"/>
                <a:cs typeface="Calibri"/>
                <a:sym typeface="Calibri"/>
              </a:endParaRPr>
            </a:p>
          </p:txBody>
        </p:sp>
        <p:sp>
          <p:nvSpPr>
            <p:cNvPr id="244" name="Google Shape;244;p6"/>
            <p:cNvSpPr/>
            <p:nvPr/>
          </p:nvSpPr>
          <p:spPr>
            <a:xfrm>
              <a:off x="3673507" y="5260608"/>
              <a:ext cx="389981"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1000</a:t>
              </a:r>
              <a:endParaRPr sz="1500" baseline="-25000">
                <a:solidFill>
                  <a:schemeClr val="dk1"/>
                </a:solidFill>
                <a:latin typeface="Calibri"/>
                <a:ea typeface="Calibri"/>
                <a:cs typeface="Calibri"/>
                <a:sym typeface="Calibri"/>
              </a:endParaRPr>
            </a:p>
          </p:txBody>
        </p:sp>
        <p:sp>
          <p:nvSpPr>
            <p:cNvPr id="245" name="Google Shape;245;p6"/>
            <p:cNvSpPr/>
            <p:nvPr/>
          </p:nvSpPr>
          <p:spPr>
            <a:xfrm>
              <a:off x="3542947" y="4536454"/>
              <a:ext cx="207990"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10</a:t>
              </a:r>
              <a:endParaRPr sz="1600" baseline="-25000">
                <a:solidFill>
                  <a:schemeClr val="dk1"/>
                </a:solidFill>
                <a:latin typeface="Calibri"/>
                <a:ea typeface="Calibri"/>
                <a:cs typeface="Calibri"/>
                <a:sym typeface="Calibri"/>
              </a:endParaRPr>
            </a:p>
          </p:txBody>
        </p:sp>
        <p:sp>
          <p:nvSpPr>
            <p:cNvPr id="246" name="Google Shape;246;p6"/>
            <p:cNvSpPr/>
            <p:nvPr/>
          </p:nvSpPr>
          <p:spPr>
            <a:xfrm>
              <a:off x="3542947" y="3554998"/>
              <a:ext cx="207990"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30</a:t>
              </a:r>
              <a:endParaRPr sz="1600" baseline="-25000">
                <a:solidFill>
                  <a:schemeClr val="dk1"/>
                </a:solidFill>
                <a:latin typeface="Calibri"/>
                <a:ea typeface="Calibri"/>
                <a:cs typeface="Calibri"/>
                <a:sym typeface="Calibri"/>
              </a:endParaRPr>
            </a:p>
          </p:txBody>
        </p:sp>
        <p:sp>
          <p:nvSpPr>
            <p:cNvPr id="247" name="Google Shape;247;p6"/>
            <p:cNvSpPr/>
            <p:nvPr/>
          </p:nvSpPr>
          <p:spPr>
            <a:xfrm>
              <a:off x="3542947" y="2555254"/>
              <a:ext cx="207990"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50</a:t>
              </a:r>
              <a:endParaRPr sz="1600" baseline="-25000">
                <a:solidFill>
                  <a:schemeClr val="dk1"/>
                </a:solidFill>
                <a:latin typeface="Calibri"/>
                <a:ea typeface="Calibri"/>
                <a:cs typeface="Calibri"/>
                <a:sym typeface="Calibri"/>
              </a:endParaRPr>
            </a:p>
          </p:txBody>
        </p:sp>
        <p:sp>
          <p:nvSpPr>
            <p:cNvPr id="248" name="Google Shape;248;p6"/>
            <p:cNvSpPr/>
            <p:nvPr/>
          </p:nvSpPr>
          <p:spPr>
            <a:xfrm>
              <a:off x="3542947" y="1582942"/>
              <a:ext cx="207990"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70</a:t>
              </a:r>
              <a:endParaRPr sz="1600" baseline="-25000">
                <a:solidFill>
                  <a:schemeClr val="dk1"/>
                </a:solidFill>
                <a:latin typeface="Calibri"/>
                <a:ea typeface="Calibri"/>
                <a:cs typeface="Calibri"/>
                <a:sym typeface="Calibri"/>
              </a:endParaRPr>
            </a:p>
          </p:txBody>
        </p:sp>
        <p:sp>
          <p:nvSpPr>
            <p:cNvPr id="249" name="Google Shape;249;p6"/>
            <p:cNvSpPr/>
            <p:nvPr/>
          </p:nvSpPr>
          <p:spPr>
            <a:xfrm>
              <a:off x="3542947" y="1113550"/>
              <a:ext cx="207990"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80</a:t>
              </a:r>
              <a:endParaRPr sz="1600" baseline="-25000">
                <a:solidFill>
                  <a:schemeClr val="dk1"/>
                </a:solidFill>
                <a:latin typeface="Calibri"/>
                <a:ea typeface="Calibri"/>
                <a:cs typeface="Calibri"/>
                <a:sym typeface="Calibri"/>
              </a:endParaRPr>
            </a:p>
          </p:txBody>
        </p:sp>
        <p:sp>
          <p:nvSpPr>
            <p:cNvPr id="250" name="Google Shape;250;p6"/>
            <p:cNvSpPr/>
            <p:nvPr/>
          </p:nvSpPr>
          <p:spPr>
            <a:xfrm>
              <a:off x="6875920" y="4229114"/>
              <a:ext cx="63799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69962E"/>
                </a:buClr>
                <a:buSzPts val="1400"/>
                <a:buFont typeface="Calibri"/>
                <a:buNone/>
              </a:pPr>
              <a:r>
                <a:rPr lang="en-US" sz="1400" b="1" i="1">
                  <a:solidFill>
                    <a:srgbClr val="69962E"/>
                  </a:solidFill>
                  <a:latin typeface="Calibri"/>
                  <a:ea typeface="Calibri"/>
                  <a:cs typeface="Calibri"/>
                  <a:sym typeface="Calibri"/>
                </a:rPr>
                <a:t>1820: 26</a:t>
              </a:r>
              <a:endParaRPr sz="1400" b="1" i="1" baseline="-25000">
                <a:solidFill>
                  <a:srgbClr val="69962E"/>
                </a:solidFill>
                <a:latin typeface="Calibri"/>
                <a:ea typeface="Calibri"/>
                <a:cs typeface="Calibri"/>
                <a:sym typeface="Calibri"/>
              </a:endParaRPr>
            </a:p>
          </p:txBody>
        </p:sp>
        <p:sp>
          <p:nvSpPr>
            <p:cNvPr id="251" name="Google Shape;251;p6"/>
            <p:cNvSpPr/>
            <p:nvPr/>
          </p:nvSpPr>
          <p:spPr>
            <a:xfrm>
              <a:off x="6565946" y="2763560"/>
              <a:ext cx="66861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C00000"/>
                </a:buClr>
                <a:buSzPts val="1400"/>
                <a:buFont typeface="Calibri"/>
                <a:buNone/>
              </a:pPr>
              <a:r>
                <a:rPr lang="en-US" sz="1400" b="1" i="1">
                  <a:solidFill>
                    <a:srgbClr val="C00000"/>
                  </a:solidFill>
                  <a:latin typeface="Calibri"/>
                  <a:ea typeface="Calibri"/>
                  <a:cs typeface="Calibri"/>
                  <a:sym typeface="Calibri"/>
                </a:rPr>
                <a:t>1820: 36</a:t>
              </a:r>
              <a:endParaRPr sz="1400" b="1" i="1" baseline="-25000">
                <a:solidFill>
                  <a:srgbClr val="C00000"/>
                </a:solidFill>
                <a:latin typeface="Calibri"/>
                <a:ea typeface="Calibri"/>
                <a:cs typeface="Calibri"/>
                <a:sym typeface="Calibri"/>
              </a:endParaRPr>
            </a:p>
          </p:txBody>
        </p:sp>
        <p:sp>
          <p:nvSpPr>
            <p:cNvPr id="252" name="Google Shape;252;p6"/>
            <p:cNvSpPr/>
            <p:nvPr/>
          </p:nvSpPr>
          <p:spPr>
            <a:xfrm>
              <a:off x="7054510" y="2117229"/>
              <a:ext cx="63799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69962E"/>
                </a:buClr>
                <a:buSzPts val="1400"/>
                <a:buFont typeface="Calibri"/>
                <a:buNone/>
              </a:pPr>
              <a:r>
                <a:rPr lang="en-US" sz="1400" b="1" i="1">
                  <a:solidFill>
                    <a:srgbClr val="69962E"/>
                  </a:solidFill>
                  <a:latin typeface="Calibri"/>
                  <a:ea typeface="Calibri"/>
                  <a:cs typeface="Calibri"/>
                  <a:sym typeface="Calibri"/>
                </a:rPr>
                <a:t>2003: 64</a:t>
              </a:r>
              <a:endParaRPr sz="1400" b="1" i="1" baseline="-25000">
                <a:solidFill>
                  <a:srgbClr val="69962E"/>
                </a:solidFill>
                <a:latin typeface="Calibri"/>
                <a:ea typeface="Calibri"/>
                <a:cs typeface="Calibri"/>
                <a:sym typeface="Calibri"/>
              </a:endParaRPr>
            </a:p>
          </p:txBody>
        </p:sp>
        <p:sp>
          <p:nvSpPr>
            <p:cNvPr id="253" name="Google Shape;253;p6"/>
            <p:cNvSpPr/>
            <p:nvPr/>
          </p:nvSpPr>
          <p:spPr>
            <a:xfrm>
              <a:off x="6979040" y="1546664"/>
              <a:ext cx="66861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C00000"/>
                </a:buClr>
                <a:buSzPts val="1400"/>
                <a:buFont typeface="Calibri"/>
                <a:buNone/>
              </a:pPr>
              <a:r>
                <a:rPr lang="en-US" sz="1400" b="1" i="1">
                  <a:solidFill>
                    <a:srgbClr val="C00000"/>
                  </a:solidFill>
                  <a:latin typeface="Calibri"/>
                  <a:ea typeface="Calibri"/>
                  <a:cs typeface="Calibri"/>
                  <a:sym typeface="Calibri"/>
                </a:rPr>
                <a:t>2003: 76</a:t>
              </a:r>
              <a:endParaRPr sz="1400" b="1" i="1" baseline="-25000">
                <a:solidFill>
                  <a:srgbClr val="C00000"/>
                </a:solidFill>
                <a:latin typeface="Calibri"/>
                <a:ea typeface="Calibri"/>
                <a:cs typeface="Calibri"/>
                <a:sym typeface="Calibri"/>
              </a:endParaRPr>
            </a:p>
          </p:txBody>
        </p:sp>
        <p:sp>
          <p:nvSpPr>
            <p:cNvPr id="254" name="Google Shape;254;p6"/>
            <p:cNvSpPr/>
            <p:nvPr/>
          </p:nvSpPr>
          <p:spPr>
            <a:xfrm>
              <a:off x="4024453" y="3128391"/>
              <a:ext cx="1791231"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C00000"/>
                </a:buClr>
                <a:buSzPts val="1600"/>
                <a:buFont typeface="Calibri"/>
                <a:buNone/>
              </a:pPr>
              <a:r>
                <a:rPr lang="en-US" sz="1600" b="1" i="1">
                  <a:solidFill>
                    <a:srgbClr val="C00000"/>
                  </a:solidFill>
                  <a:latin typeface="Calibri"/>
                  <a:ea typeface="Calibri"/>
                  <a:cs typeface="Calibri"/>
                  <a:sym typeface="Calibri"/>
                </a:rPr>
                <a:t>West life expectancy</a:t>
              </a:r>
              <a:endParaRPr sz="1600" b="1" i="1" baseline="-25000">
                <a:solidFill>
                  <a:srgbClr val="C00000"/>
                </a:solidFill>
                <a:latin typeface="Calibri"/>
                <a:ea typeface="Calibri"/>
                <a:cs typeface="Calibri"/>
                <a:sym typeface="Calibri"/>
              </a:endParaRPr>
            </a:p>
          </p:txBody>
        </p:sp>
        <p:sp>
          <p:nvSpPr>
            <p:cNvPr id="255" name="Google Shape;255;p6"/>
            <p:cNvSpPr/>
            <p:nvPr/>
          </p:nvSpPr>
          <p:spPr>
            <a:xfrm>
              <a:off x="4346533" y="4259874"/>
              <a:ext cx="993135"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69962E"/>
                </a:buClr>
                <a:buSzPts val="1600"/>
                <a:buFont typeface="Calibri"/>
                <a:buNone/>
              </a:pPr>
              <a:r>
                <a:rPr lang="en-US" sz="1600" b="1" i="1">
                  <a:solidFill>
                    <a:srgbClr val="69962E"/>
                  </a:solidFill>
                  <a:latin typeface="Calibri"/>
                  <a:ea typeface="Calibri"/>
                  <a:cs typeface="Calibri"/>
                  <a:sym typeface="Calibri"/>
                </a:rPr>
                <a:t>World life</a:t>
              </a:r>
              <a:br>
                <a:rPr lang="en-US" sz="1600" b="1" i="1">
                  <a:solidFill>
                    <a:srgbClr val="69962E"/>
                  </a:solidFill>
                  <a:latin typeface="Calibri"/>
                  <a:ea typeface="Calibri"/>
                  <a:cs typeface="Calibri"/>
                  <a:sym typeface="Calibri"/>
                </a:rPr>
              </a:br>
              <a:r>
                <a:rPr lang="en-US" sz="1600" b="1" i="1">
                  <a:solidFill>
                    <a:srgbClr val="69962E"/>
                  </a:solidFill>
                  <a:latin typeface="Calibri"/>
                  <a:ea typeface="Calibri"/>
                  <a:cs typeface="Calibri"/>
                  <a:sym typeface="Calibri"/>
                </a:rPr>
                <a:t>expectancy</a:t>
              </a:r>
              <a:endParaRPr sz="1600" b="1" i="1" baseline="-25000">
                <a:solidFill>
                  <a:srgbClr val="69962E"/>
                </a:solidFill>
                <a:latin typeface="Calibri"/>
                <a:ea typeface="Calibri"/>
                <a:cs typeface="Calibri"/>
                <a:sym typeface="Calibri"/>
              </a:endParaRPr>
            </a:p>
          </p:txBody>
        </p:sp>
        <p:cxnSp>
          <p:nvCxnSpPr>
            <p:cNvPr id="256" name="Google Shape;256;p6"/>
            <p:cNvCxnSpPr/>
            <p:nvPr/>
          </p:nvCxnSpPr>
          <p:spPr>
            <a:xfrm>
              <a:off x="3880210"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57" name="Google Shape;257;p6"/>
            <p:cNvCxnSpPr/>
            <p:nvPr/>
          </p:nvCxnSpPr>
          <p:spPr>
            <a:xfrm>
              <a:off x="4330425"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58" name="Google Shape;258;p6"/>
            <p:cNvCxnSpPr/>
            <p:nvPr/>
          </p:nvCxnSpPr>
          <p:spPr>
            <a:xfrm>
              <a:off x="4780640"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59" name="Google Shape;259;p6"/>
            <p:cNvCxnSpPr/>
            <p:nvPr/>
          </p:nvCxnSpPr>
          <p:spPr>
            <a:xfrm>
              <a:off x="5230855"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60" name="Google Shape;260;p6"/>
            <p:cNvCxnSpPr/>
            <p:nvPr/>
          </p:nvCxnSpPr>
          <p:spPr>
            <a:xfrm>
              <a:off x="5681070"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61" name="Google Shape;261;p6"/>
            <p:cNvCxnSpPr/>
            <p:nvPr/>
          </p:nvCxnSpPr>
          <p:spPr>
            <a:xfrm>
              <a:off x="6131285"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62" name="Google Shape;262;p6"/>
            <p:cNvCxnSpPr/>
            <p:nvPr/>
          </p:nvCxnSpPr>
          <p:spPr>
            <a:xfrm>
              <a:off x="6581500"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63" name="Google Shape;263;p6"/>
            <p:cNvCxnSpPr/>
            <p:nvPr/>
          </p:nvCxnSpPr>
          <p:spPr>
            <a:xfrm>
              <a:off x="7031715"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64" name="Google Shape;264;p6"/>
            <p:cNvCxnSpPr/>
            <p:nvPr/>
          </p:nvCxnSpPr>
          <p:spPr>
            <a:xfrm>
              <a:off x="7481930"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65" name="Google Shape;265;p6"/>
            <p:cNvCxnSpPr/>
            <p:nvPr/>
          </p:nvCxnSpPr>
          <p:spPr>
            <a:xfrm>
              <a:off x="7932145"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66" name="Google Shape;266;p6"/>
            <p:cNvCxnSpPr/>
            <p:nvPr/>
          </p:nvCxnSpPr>
          <p:spPr>
            <a:xfrm>
              <a:off x="8382360" y="5142702"/>
              <a:ext cx="0" cy="6096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67" name="Google Shape;267;p6"/>
            <p:cNvCxnSpPr/>
            <p:nvPr/>
          </p:nvCxnSpPr>
          <p:spPr>
            <a:xfrm>
              <a:off x="3814170" y="4656876"/>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68" name="Google Shape;268;p6"/>
            <p:cNvCxnSpPr/>
            <p:nvPr/>
          </p:nvCxnSpPr>
          <p:spPr>
            <a:xfrm>
              <a:off x="3814170" y="3671864"/>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69" name="Google Shape;269;p6"/>
            <p:cNvCxnSpPr/>
            <p:nvPr/>
          </p:nvCxnSpPr>
          <p:spPr>
            <a:xfrm>
              <a:off x="3814170" y="2680502"/>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70" name="Google Shape;270;p6"/>
            <p:cNvCxnSpPr/>
            <p:nvPr/>
          </p:nvCxnSpPr>
          <p:spPr>
            <a:xfrm>
              <a:off x="3814170" y="1710984"/>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71" name="Google Shape;271;p6"/>
            <p:cNvCxnSpPr/>
            <p:nvPr/>
          </p:nvCxnSpPr>
          <p:spPr>
            <a:xfrm>
              <a:off x="3814170" y="1238036"/>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sp>
          <p:nvSpPr>
            <p:cNvPr id="272" name="Google Shape;272;p6"/>
            <p:cNvSpPr/>
            <p:nvPr/>
          </p:nvSpPr>
          <p:spPr>
            <a:xfrm>
              <a:off x="5219883" y="858228"/>
              <a:ext cx="1525445" cy="52322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1"/>
                </a:buClr>
                <a:buSzPts val="1800"/>
                <a:buFont typeface="Calibri"/>
                <a:buNone/>
              </a:pPr>
              <a:r>
                <a:rPr lang="en-US" sz="1800" b="1" i="1">
                  <a:solidFill>
                    <a:schemeClr val="dk1"/>
                  </a:solidFill>
                  <a:latin typeface="Calibri"/>
                  <a:ea typeface="Calibri"/>
                  <a:cs typeface="Calibri"/>
                  <a:sym typeface="Calibri"/>
                </a:rPr>
                <a:t>Life Expectancy </a:t>
              </a:r>
              <a:br>
                <a:rPr lang="en-US" sz="1800" i="1">
                  <a:solidFill>
                    <a:schemeClr val="dk1"/>
                  </a:solidFill>
                  <a:latin typeface="Calibri"/>
                  <a:ea typeface="Calibri"/>
                  <a:cs typeface="Calibri"/>
                  <a:sym typeface="Calibri"/>
                </a:rPr>
              </a:br>
              <a:r>
                <a:rPr lang="en-US" sz="1600" i="1">
                  <a:solidFill>
                    <a:schemeClr val="dk1"/>
                  </a:solidFill>
                  <a:latin typeface="Calibri"/>
                  <a:ea typeface="Calibri"/>
                  <a:cs typeface="Calibri"/>
                  <a:sym typeface="Calibri"/>
                </a:rPr>
                <a:t>(at birth)</a:t>
              </a:r>
              <a:endParaRPr sz="1800" i="1" baseline="-25000">
                <a:solidFill>
                  <a:schemeClr val="dk1"/>
                </a:solidFill>
                <a:latin typeface="Calibri"/>
                <a:ea typeface="Calibri"/>
                <a:cs typeface="Calibri"/>
                <a:sym typeface="Calibri"/>
              </a:endParaRPr>
            </a:p>
          </p:txBody>
        </p:sp>
        <p:sp>
          <p:nvSpPr>
            <p:cNvPr id="273" name="Google Shape;273;p6"/>
            <p:cNvSpPr/>
            <p:nvPr/>
          </p:nvSpPr>
          <p:spPr>
            <a:xfrm>
              <a:off x="3558187" y="4039630"/>
              <a:ext cx="207990"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20</a:t>
              </a:r>
              <a:endParaRPr sz="1600" baseline="-25000">
                <a:solidFill>
                  <a:schemeClr val="dk1"/>
                </a:solidFill>
                <a:latin typeface="Calibri"/>
                <a:ea typeface="Calibri"/>
                <a:cs typeface="Calibri"/>
                <a:sym typeface="Calibri"/>
              </a:endParaRPr>
            </a:p>
          </p:txBody>
        </p:sp>
        <p:cxnSp>
          <p:nvCxnSpPr>
            <p:cNvPr id="274" name="Google Shape;274;p6"/>
            <p:cNvCxnSpPr/>
            <p:nvPr/>
          </p:nvCxnSpPr>
          <p:spPr>
            <a:xfrm>
              <a:off x="3829410" y="4160052"/>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sp>
          <p:nvSpPr>
            <p:cNvPr id="275" name="Google Shape;275;p6"/>
            <p:cNvSpPr/>
            <p:nvPr/>
          </p:nvSpPr>
          <p:spPr>
            <a:xfrm>
              <a:off x="3549043" y="3067318"/>
              <a:ext cx="207990"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40</a:t>
              </a:r>
              <a:endParaRPr sz="1600" baseline="-25000">
                <a:solidFill>
                  <a:schemeClr val="dk1"/>
                </a:solidFill>
                <a:latin typeface="Calibri"/>
                <a:ea typeface="Calibri"/>
                <a:cs typeface="Calibri"/>
                <a:sym typeface="Calibri"/>
              </a:endParaRPr>
            </a:p>
          </p:txBody>
        </p:sp>
        <p:cxnSp>
          <p:nvCxnSpPr>
            <p:cNvPr id="276" name="Google Shape;276;p6"/>
            <p:cNvCxnSpPr/>
            <p:nvPr/>
          </p:nvCxnSpPr>
          <p:spPr>
            <a:xfrm>
              <a:off x="3820266" y="3184184"/>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sp>
          <p:nvSpPr>
            <p:cNvPr id="277" name="Google Shape;277;p6"/>
            <p:cNvSpPr/>
            <p:nvPr/>
          </p:nvSpPr>
          <p:spPr>
            <a:xfrm>
              <a:off x="3539899" y="2076718"/>
              <a:ext cx="207990"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60</a:t>
              </a:r>
              <a:endParaRPr sz="1600" baseline="-25000">
                <a:solidFill>
                  <a:schemeClr val="dk1"/>
                </a:solidFill>
                <a:latin typeface="Calibri"/>
                <a:ea typeface="Calibri"/>
                <a:cs typeface="Calibri"/>
                <a:sym typeface="Calibri"/>
              </a:endParaRPr>
            </a:p>
          </p:txBody>
        </p:sp>
        <p:cxnSp>
          <p:nvCxnSpPr>
            <p:cNvPr id="278" name="Google Shape;278;p6"/>
            <p:cNvCxnSpPr/>
            <p:nvPr/>
          </p:nvCxnSpPr>
          <p:spPr>
            <a:xfrm>
              <a:off x="3811122" y="2201966"/>
              <a:ext cx="63500" cy="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sp>
          <p:nvSpPr>
            <p:cNvPr id="279" name="Google Shape;279;p6"/>
            <p:cNvSpPr/>
            <p:nvPr/>
          </p:nvSpPr>
          <p:spPr>
            <a:xfrm>
              <a:off x="3896212" y="2061174"/>
              <a:ext cx="4434840" cy="1901952"/>
            </a:xfrm>
            <a:custGeom>
              <a:avLst/>
              <a:gdLst/>
              <a:ahLst/>
              <a:cxnLst/>
              <a:rect l="l" t="t" r="r" b="b"/>
              <a:pathLst>
                <a:path w="4434840" h="1901952" extrusionOk="0">
                  <a:moveTo>
                    <a:pt x="0" y="1901952"/>
                  </a:moveTo>
                  <a:lnTo>
                    <a:pt x="649224" y="1892808"/>
                  </a:lnTo>
                  <a:lnTo>
                    <a:pt x="786384" y="1883664"/>
                  </a:lnTo>
                  <a:lnTo>
                    <a:pt x="1033272" y="1892808"/>
                  </a:lnTo>
                  <a:lnTo>
                    <a:pt x="1170432" y="1865376"/>
                  </a:lnTo>
                  <a:lnTo>
                    <a:pt x="1435608" y="1865376"/>
                  </a:lnTo>
                  <a:lnTo>
                    <a:pt x="1737360" y="1865376"/>
                  </a:lnTo>
                  <a:lnTo>
                    <a:pt x="2029968" y="1847088"/>
                  </a:lnTo>
                  <a:lnTo>
                    <a:pt x="2340864" y="1847088"/>
                  </a:lnTo>
                  <a:lnTo>
                    <a:pt x="2596896" y="1828800"/>
                  </a:lnTo>
                  <a:lnTo>
                    <a:pt x="2724912" y="1828800"/>
                  </a:lnTo>
                  <a:lnTo>
                    <a:pt x="2916936" y="1837944"/>
                  </a:lnTo>
                  <a:lnTo>
                    <a:pt x="3081528" y="1810512"/>
                  </a:lnTo>
                  <a:lnTo>
                    <a:pt x="3291840" y="1819656"/>
                  </a:lnTo>
                  <a:lnTo>
                    <a:pt x="3401568" y="1810512"/>
                  </a:lnTo>
                  <a:lnTo>
                    <a:pt x="3666744" y="1810512"/>
                  </a:lnTo>
                  <a:lnTo>
                    <a:pt x="4023360" y="1572768"/>
                  </a:lnTo>
                  <a:lnTo>
                    <a:pt x="4187952" y="932688"/>
                  </a:lnTo>
                  <a:lnTo>
                    <a:pt x="4434840" y="0"/>
                  </a:lnTo>
                </a:path>
              </a:pathLst>
            </a:custGeom>
            <a:noFill/>
            <a:ln w="57150" cap="flat" cmpd="sng">
              <a:solidFill>
                <a:srgbClr val="69962E"/>
              </a:solidFill>
              <a:prstDash val="solid"/>
              <a:round/>
              <a:headEnd type="none" w="sm" len="sm"/>
              <a:tailEnd type="none" w="sm" len="sm"/>
            </a:ln>
            <a:effectLst>
              <a:outerShdw blurRad="50800" dist="20000" dir="5400000" rotWithShape="0">
                <a:srgbClr val="000000">
                  <a:alpha val="41568"/>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Rockwell"/>
                <a:buNone/>
              </a:pPr>
              <a:endParaRPr sz="1800">
                <a:solidFill>
                  <a:schemeClr val="lt1"/>
                </a:solidFill>
                <a:latin typeface="Calibri"/>
                <a:ea typeface="Calibri"/>
                <a:cs typeface="Calibri"/>
                <a:sym typeface="Calibri"/>
              </a:endParaRPr>
            </a:p>
          </p:txBody>
        </p:sp>
        <p:sp>
          <p:nvSpPr>
            <p:cNvPr id="280" name="Google Shape;280;p6"/>
            <p:cNvSpPr/>
            <p:nvPr/>
          </p:nvSpPr>
          <p:spPr>
            <a:xfrm>
              <a:off x="3868780" y="1457670"/>
              <a:ext cx="4480560" cy="2514600"/>
            </a:xfrm>
            <a:custGeom>
              <a:avLst/>
              <a:gdLst/>
              <a:ahLst/>
              <a:cxnLst/>
              <a:rect l="l" t="t" r="r" b="b"/>
              <a:pathLst>
                <a:path w="4480560" h="2514600" extrusionOk="0">
                  <a:moveTo>
                    <a:pt x="0" y="2514600"/>
                  </a:moveTo>
                  <a:lnTo>
                    <a:pt x="493776" y="2423160"/>
                  </a:lnTo>
                  <a:lnTo>
                    <a:pt x="758952" y="2386584"/>
                  </a:lnTo>
                  <a:lnTo>
                    <a:pt x="1078992" y="2359152"/>
                  </a:lnTo>
                  <a:lnTo>
                    <a:pt x="1399032" y="2276856"/>
                  </a:lnTo>
                  <a:lnTo>
                    <a:pt x="1764792" y="2231136"/>
                  </a:lnTo>
                  <a:lnTo>
                    <a:pt x="2203704" y="2167128"/>
                  </a:lnTo>
                  <a:lnTo>
                    <a:pt x="2688336" y="2093976"/>
                  </a:lnTo>
                  <a:lnTo>
                    <a:pt x="3017520" y="2020824"/>
                  </a:lnTo>
                  <a:lnTo>
                    <a:pt x="3456432" y="1956816"/>
                  </a:lnTo>
                  <a:lnTo>
                    <a:pt x="3703320" y="1920240"/>
                  </a:lnTo>
                  <a:lnTo>
                    <a:pt x="4041648" y="1435608"/>
                  </a:lnTo>
                  <a:lnTo>
                    <a:pt x="4279392" y="466344"/>
                  </a:lnTo>
                  <a:lnTo>
                    <a:pt x="4480560" y="0"/>
                  </a:lnTo>
                </a:path>
              </a:pathLst>
            </a:custGeom>
            <a:noFill/>
            <a:ln w="57150" cap="flat" cmpd="sng">
              <a:solidFill>
                <a:srgbClr val="C00000"/>
              </a:solidFill>
              <a:prstDash val="solid"/>
              <a:round/>
              <a:headEnd type="none" w="sm" len="sm"/>
              <a:tailEnd type="none" w="sm" len="sm"/>
            </a:ln>
            <a:effectLst>
              <a:outerShdw blurRad="50800" dist="20000" dir="5400000" rotWithShape="0">
                <a:srgbClr val="000000">
                  <a:alpha val="41568"/>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Rockwell"/>
                <a:buNone/>
              </a:pPr>
              <a:endParaRPr sz="1800">
                <a:solidFill>
                  <a:schemeClr val="lt1"/>
                </a:solidFill>
                <a:latin typeface="Calibri"/>
                <a:ea typeface="Calibri"/>
                <a:cs typeface="Calibri"/>
                <a:sym typeface="Calibri"/>
              </a:endParaRPr>
            </a:p>
          </p:txBody>
        </p:sp>
        <p:cxnSp>
          <p:nvCxnSpPr>
            <p:cNvPr id="281" name="Google Shape;281;p6"/>
            <p:cNvCxnSpPr/>
            <p:nvPr/>
          </p:nvCxnSpPr>
          <p:spPr>
            <a:xfrm rot="10800000" flipH="1">
              <a:off x="7243720" y="3935694"/>
              <a:ext cx="251269" cy="270192"/>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82" name="Google Shape;282;p6"/>
            <p:cNvCxnSpPr/>
            <p:nvPr/>
          </p:nvCxnSpPr>
          <p:spPr>
            <a:xfrm rot="10800000" flipH="1">
              <a:off x="7668938" y="1468894"/>
              <a:ext cx="523113" cy="166068"/>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83" name="Google Shape;283;p6"/>
            <p:cNvCxnSpPr/>
            <p:nvPr/>
          </p:nvCxnSpPr>
          <p:spPr>
            <a:xfrm>
              <a:off x="6968130" y="3022103"/>
              <a:ext cx="513800" cy="256121"/>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cxnSp>
          <p:nvCxnSpPr>
            <p:cNvPr id="284" name="Google Shape;284;p6"/>
            <p:cNvCxnSpPr/>
            <p:nvPr/>
          </p:nvCxnSpPr>
          <p:spPr>
            <a:xfrm rot="10800000" flipH="1">
              <a:off x="7767051" y="2076718"/>
              <a:ext cx="475538" cy="220370"/>
            </a:xfrm>
            <a:prstGeom prst="straightConnector1">
              <a:avLst/>
            </a:prstGeom>
            <a:noFill/>
            <a:ln w="25400" cap="flat" cmpd="sng">
              <a:solidFill>
                <a:schemeClr val="dk1"/>
              </a:solidFill>
              <a:prstDash val="solid"/>
              <a:round/>
              <a:headEnd type="none" w="sm" len="sm"/>
              <a:tailEnd type="none" w="sm" len="sm"/>
            </a:ln>
            <a:effectLst>
              <a:outerShdw blurRad="50800" dist="25000" dir="5400000" rotWithShape="0">
                <a:srgbClr val="000000">
                  <a:alpha val="40000"/>
                </a:srgbClr>
              </a:outerShdw>
            </a:effectLst>
          </p:spPr>
        </p:cxn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g2fb69edb31c_2_25"/>
          <p:cNvSpPr txBox="1">
            <a:spLocks noGrp="1"/>
          </p:cNvSpPr>
          <p:nvPr>
            <p:ph type="sldNum" idx="12"/>
          </p:nvPr>
        </p:nvSpPr>
        <p:spPr>
          <a:xfrm>
            <a:off x="8483346" y="6272785"/>
            <a:ext cx="4800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90</a:t>
            </a:fld>
            <a:endParaRPr/>
          </a:p>
        </p:txBody>
      </p:sp>
      <p:pic>
        <p:nvPicPr>
          <p:cNvPr id="906" name="Google Shape;906;g2fb69edb31c_2_25"/>
          <p:cNvPicPr preferRelativeResize="0"/>
          <p:nvPr/>
        </p:nvPicPr>
        <p:blipFill>
          <a:blip r:embed="rId3">
            <a:alphaModFix/>
          </a:blip>
          <a:stretch>
            <a:fillRect/>
          </a:stretch>
        </p:blipFill>
        <p:spPr>
          <a:xfrm>
            <a:off x="942225" y="152400"/>
            <a:ext cx="7541100" cy="5372100"/>
          </a:xfrm>
          <a:prstGeom prst="flowChartAlternateProcess">
            <a:avLst/>
          </a:prstGeom>
          <a:noFill/>
          <a:ln>
            <a:noFill/>
          </a:ln>
          <a:effectLst>
            <a:outerShdw blurRad="57150" dist="19050" dir="5400000" algn="bl" rotWithShape="0">
              <a:srgbClr val="000000"/>
            </a:outerShdw>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73"/>
          <p:cNvSpPr txBox="1">
            <a:spLocks noGrp="1"/>
          </p:cNvSpPr>
          <p:nvPr>
            <p:ph type="title"/>
          </p:nvPr>
        </p:nvSpPr>
        <p:spPr>
          <a:xfrm>
            <a:off x="457200" y="274650"/>
            <a:ext cx="82821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ECONOMIC INSTITUTIONS AND PROSPERITY</a:t>
            </a:r>
            <a:endParaRPr sz="3200">
              <a:latin typeface="Rockwell"/>
              <a:ea typeface="Rockwell"/>
              <a:cs typeface="Rockwell"/>
              <a:sym typeface="Rockwell"/>
            </a:endParaRPr>
          </a:p>
        </p:txBody>
      </p:sp>
      <p:sp>
        <p:nvSpPr>
          <p:cNvPr id="912" name="Google Shape;912;p73"/>
          <p:cNvSpPr txBox="1">
            <a:spLocks noGrp="1"/>
          </p:cNvSpPr>
          <p:nvPr>
            <p:ph type="body" idx="1"/>
          </p:nvPr>
        </p:nvSpPr>
        <p:spPr>
          <a:xfrm>
            <a:off x="457200" y="1600200"/>
            <a:ext cx="7672500" cy="4873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sz="2400">
                <a:latin typeface="Rockwell"/>
                <a:ea typeface="Rockwell"/>
                <a:cs typeface="Rockwell"/>
                <a:sym typeface="Rockwell"/>
              </a:rPr>
              <a:t>Countries with institutional arrangements that follow policies consistent with the seven sources of economic growth, grow more rapidly and achieve higher income levels.</a:t>
            </a:r>
            <a:endParaRPr/>
          </a:p>
          <a:p>
            <a:pPr marL="182880" lvl="0" indent="-30479" algn="l" rtl="0">
              <a:lnSpc>
                <a:spcPct val="90000"/>
              </a:lnSpc>
              <a:spcBef>
                <a:spcPts val="0"/>
              </a:spcBef>
              <a:spcAft>
                <a:spcPts val="0"/>
              </a:spcAft>
              <a:buSzPts val="2400"/>
              <a:buNone/>
            </a:pPr>
            <a:endParaRPr sz="2400">
              <a:latin typeface="Rockwell"/>
              <a:ea typeface="Rockwell"/>
              <a:cs typeface="Rockwell"/>
              <a:sym typeface="Rockwell"/>
            </a:endParaRPr>
          </a:p>
          <a:p>
            <a:pPr marL="182880" lvl="0" indent="-182880" algn="l" rtl="0">
              <a:lnSpc>
                <a:spcPct val="90000"/>
              </a:lnSpc>
              <a:spcBef>
                <a:spcPts val="600"/>
              </a:spcBef>
              <a:spcAft>
                <a:spcPts val="0"/>
              </a:spcAft>
              <a:buSzPts val="2400"/>
              <a:buChar char="▪"/>
            </a:pPr>
            <a:r>
              <a:rPr lang="en-US" sz="2400">
                <a:latin typeface="Rockwell"/>
                <a:ea typeface="Rockwell"/>
                <a:cs typeface="Rockwell"/>
                <a:sym typeface="Rockwell"/>
              </a:rPr>
              <a:t>When low-income countries get the institutions and policies right, they can achieve exceedingly high growth rates and narrow the income gap relative to high-income industrial nations.</a:t>
            </a:r>
            <a:endParaRPr/>
          </a:p>
          <a:p>
            <a:pPr marL="182880" lvl="0" indent="-30479" algn="l" rtl="0">
              <a:lnSpc>
                <a:spcPct val="90000"/>
              </a:lnSpc>
              <a:spcBef>
                <a:spcPts val="600"/>
              </a:spcBef>
              <a:spcAft>
                <a:spcPts val="0"/>
              </a:spcAft>
              <a:buSzPts val="2400"/>
              <a:buNone/>
            </a:pPr>
            <a:endParaRPr sz="2400">
              <a:latin typeface="Rockwell"/>
              <a:ea typeface="Rockwell"/>
              <a:cs typeface="Rockwell"/>
              <a:sym typeface="Rockwell"/>
            </a:endParaRPr>
          </a:p>
          <a:p>
            <a:pPr marL="663894" lvl="1" indent="-342900" algn="l" rtl="0">
              <a:lnSpc>
                <a:spcPct val="90000"/>
              </a:lnSpc>
              <a:spcBef>
                <a:spcPts val="420"/>
              </a:spcBef>
              <a:spcAft>
                <a:spcPts val="0"/>
              </a:spcAft>
              <a:buSzPts val="2400"/>
              <a:buChar char="▪"/>
            </a:pPr>
            <a:r>
              <a:rPr lang="en-US" sz="2000">
                <a:latin typeface="Rockwell"/>
                <a:ea typeface="Rockwell"/>
                <a:cs typeface="Rockwell"/>
                <a:sym typeface="Rockwell"/>
              </a:rPr>
              <a:t>This is a major contributing factor to the sharp reduction in poverty since 1980. In 2005, the world’s extreme poverty rate was 25 percent, down from 58 percent in 1980.</a:t>
            </a:r>
            <a:endParaRPr sz="2000">
              <a:latin typeface="Rockwell"/>
              <a:ea typeface="Rockwell"/>
              <a:cs typeface="Rockwell"/>
              <a:sym typeface="Rockwell"/>
            </a:endParaRPr>
          </a:p>
        </p:txBody>
      </p:sp>
      <p:sp>
        <p:nvSpPr>
          <p:cNvPr id="913" name="Google Shape;913;p73"/>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g2fb5d0b535f_0_2"/>
          <p:cNvSpPr txBox="1">
            <a:spLocks noGrp="1"/>
          </p:cNvSpPr>
          <p:nvPr>
            <p:ph type="title"/>
          </p:nvPr>
        </p:nvSpPr>
        <p:spPr>
          <a:xfrm>
            <a:off x="76200" y="421125"/>
            <a:ext cx="9311400" cy="1609200"/>
          </a:xfrm>
          <a:prstGeom prst="rect">
            <a:avLst/>
          </a:prstGeom>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n-US" sz="3200" b="1">
                <a:solidFill>
                  <a:schemeClr val="dk1"/>
                </a:solidFill>
                <a:latin typeface="Arial"/>
                <a:ea typeface="Arial"/>
                <a:cs typeface="Arial"/>
                <a:sym typeface="Arial"/>
              </a:rPr>
              <a:t>TECHNOLOGY, TRADE, ENTREPRENEURSHIP, AND THE REMARKABLE GROWTH OF THE PAST HALF CENTURY</a:t>
            </a:r>
            <a:endParaRPr sz="3200"/>
          </a:p>
        </p:txBody>
      </p:sp>
      <p:sp>
        <p:nvSpPr>
          <p:cNvPr id="920" name="Google Shape;920;g2fb5d0b535f_0_2"/>
          <p:cNvSpPr txBox="1">
            <a:spLocks noGrp="1"/>
          </p:cNvSpPr>
          <p:nvPr>
            <p:ph type="body" idx="1"/>
          </p:nvPr>
        </p:nvSpPr>
        <p:spPr>
          <a:xfrm>
            <a:off x="279400" y="2121400"/>
            <a:ext cx="8382000" cy="4050900"/>
          </a:xfrm>
          <a:prstGeom prst="rect">
            <a:avLst/>
          </a:prstGeom>
        </p:spPr>
        <p:txBody>
          <a:bodyPr spcFirstLastPara="1" wrap="square" lIns="91425" tIns="45700" rIns="91425" bIns="45700" anchor="t" anchorCtr="0">
            <a:normAutofit/>
          </a:bodyPr>
          <a:lstStyle/>
          <a:p>
            <a:pPr marL="457200" lvl="0" indent="-325755" algn="l" rtl="0">
              <a:spcBef>
                <a:spcPts val="1200"/>
              </a:spcBef>
              <a:spcAft>
                <a:spcPts val="0"/>
              </a:spcAft>
              <a:buSzPts val="1530"/>
              <a:buChar char="●"/>
            </a:pPr>
            <a:r>
              <a:rPr lang="en-US"/>
              <a:t>For most of human history, there was little change in per capita income as measured by real GDP per person indicating the world lived in extreme poverty.</a:t>
            </a:r>
            <a:endParaRPr/>
          </a:p>
          <a:p>
            <a:pPr marL="457200" lvl="0" indent="-325755" algn="l" rtl="0">
              <a:spcBef>
                <a:spcPts val="1200"/>
              </a:spcBef>
              <a:spcAft>
                <a:spcPts val="0"/>
              </a:spcAft>
              <a:buSzPts val="1530"/>
              <a:buChar char="●"/>
            </a:pPr>
            <a:r>
              <a:rPr lang="en-US"/>
              <a:t>Around 1800, technological improvements and capital formation propelled incomes upward in the West. This was attributed to the Industrial Revolution.</a:t>
            </a:r>
            <a:endParaRPr/>
          </a:p>
          <a:p>
            <a:pPr marL="457200" lvl="0" indent="-325755" algn="l" rtl="0">
              <a:spcBef>
                <a:spcPts val="1200"/>
              </a:spcBef>
              <a:spcAft>
                <a:spcPts val="0"/>
              </a:spcAft>
              <a:buSzPts val="1530"/>
              <a:buChar char="●"/>
            </a:pPr>
            <a:r>
              <a:rPr lang="en-US"/>
              <a:t>However, income levels in the rest of the world remained at or near subsistence levels.</a:t>
            </a:r>
            <a:endParaRPr/>
          </a:p>
          <a:p>
            <a:pPr marL="457200" lvl="0" indent="-325755" algn="l" rtl="0">
              <a:spcBef>
                <a:spcPts val="1200"/>
              </a:spcBef>
              <a:spcAft>
                <a:spcPts val="0"/>
              </a:spcAft>
              <a:buSzPts val="1530"/>
              <a:buChar char="●"/>
            </a:pPr>
            <a:r>
              <a:rPr lang="en-US"/>
              <a:t>In the past half-century, developing countries have grown rapidly, experiencing remarkable change due to the Transportation-Communication Revolution.</a:t>
            </a:r>
            <a:endParaRPr sz="1100">
              <a:latin typeface="Arial"/>
              <a:ea typeface="Arial"/>
              <a:cs typeface="Arial"/>
              <a:sym typeface="Arial"/>
            </a:endParaRPr>
          </a:p>
          <a:p>
            <a:pPr marL="0" lvl="0" indent="0" algn="l" rtl="0">
              <a:spcBef>
                <a:spcPts val="1200"/>
              </a:spcBef>
              <a:spcAft>
                <a:spcPts val="0"/>
              </a:spcAft>
              <a:buNone/>
            </a:pPr>
            <a:endParaRPr/>
          </a:p>
        </p:txBody>
      </p:sp>
      <p:sp>
        <p:nvSpPr>
          <p:cNvPr id="921" name="Google Shape;921;g2fb5d0b535f_0_2"/>
          <p:cNvSpPr txBox="1">
            <a:spLocks noGrp="1"/>
          </p:cNvSpPr>
          <p:nvPr>
            <p:ph type="sldNum" idx="12"/>
          </p:nvPr>
        </p:nvSpPr>
        <p:spPr>
          <a:xfrm>
            <a:off x="8483346" y="6272785"/>
            <a:ext cx="4800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g28afde9bd53_1_10"/>
          <p:cNvSpPr txBox="1">
            <a:spLocks noGrp="1"/>
          </p:cNvSpPr>
          <p:nvPr>
            <p:ph type="title"/>
          </p:nvPr>
        </p:nvSpPr>
        <p:spPr>
          <a:xfrm>
            <a:off x="685800" y="484632"/>
            <a:ext cx="7772400" cy="160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Economic Progress Since 1970: Key Drivers</a:t>
            </a:r>
            <a:endParaRPr/>
          </a:p>
        </p:txBody>
      </p:sp>
      <p:sp>
        <p:nvSpPr>
          <p:cNvPr id="928" name="Google Shape;928;g28afde9bd53_1_10"/>
          <p:cNvSpPr txBox="1">
            <a:spLocks noGrp="1"/>
          </p:cNvSpPr>
          <p:nvPr>
            <p:ph type="body" idx="1"/>
          </p:nvPr>
        </p:nvSpPr>
        <p:spPr>
          <a:xfrm>
            <a:off x="685800" y="2121408"/>
            <a:ext cx="7772400" cy="4050900"/>
          </a:xfrm>
          <a:prstGeom prst="rect">
            <a:avLst/>
          </a:prstGeom>
        </p:spPr>
        <p:txBody>
          <a:bodyPr spcFirstLastPara="1" wrap="square" lIns="91425" tIns="45700" rIns="91425" bIns="45700" anchor="t" anchorCtr="0">
            <a:normAutofit/>
          </a:bodyPr>
          <a:lstStyle/>
          <a:p>
            <a:pPr marL="457200" lvl="0" indent="-325755" algn="l" rtl="0">
              <a:spcBef>
                <a:spcPts val="1200"/>
              </a:spcBef>
              <a:spcAft>
                <a:spcPts val="0"/>
              </a:spcAft>
              <a:buSzPts val="1530"/>
              <a:buChar char="●"/>
            </a:pPr>
            <a:r>
              <a:rPr lang="en-US"/>
              <a:t>Huge reduction in the real cost of transportation and communication:</a:t>
            </a:r>
            <a:endParaRPr/>
          </a:p>
          <a:p>
            <a:pPr marL="914400" lvl="1" indent="-325755" algn="l" rtl="0">
              <a:spcBef>
                <a:spcPts val="400"/>
              </a:spcBef>
              <a:spcAft>
                <a:spcPts val="0"/>
              </a:spcAft>
              <a:buSzPts val="1530"/>
              <a:buChar char="○"/>
            </a:pPr>
            <a:r>
              <a:rPr lang="en-US"/>
              <a:t>Cost per ton of ocean shipping declined by &gt;50% during 1974-2016</a:t>
            </a:r>
            <a:endParaRPr/>
          </a:p>
          <a:p>
            <a:pPr marL="914400" lvl="1" indent="-325755" algn="l" rtl="0">
              <a:spcBef>
                <a:spcPts val="400"/>
              </a:spcBef>
              <a:spcAft>
                <a:spcPts val="0"/>
              </a:spcAft>
              <a:buSzPts val="1530"/>
              <a:buChar char="○"/>
            </a:pPr>
            <a:r>
              <a:rPr lang="en-US"/>
              <a:t>Air freight shipping cost per ton-kilometer declined by an even larger amount</a:t>
            </a:r>
            <a:endParaRPr/>
          </a:p>
          <a:p>
            <a:pPr marL="914400" lvl="1" indent="-325755" algn="l" rtl="0">
              <a:spcBef>
                <a:spcPts val="400"/>
              </a:spcBef>
              <a:spcAft>
                <a:spcPts val="0"/>
              </a:spcAft>
              <a:buSzPts val="1530"/>
              <a:buChar char="○"/>
            </a:pPr>
            <a:r>
              <a:rPr lang="en-US"/>
              <a:t>Standardized steel container and mechanization reduced cost of loading/unloading ocean freighter cargo by 99%</a:t>
            </a:r>
            <a:endParaRPr/>
          </a:p>
          <a:p>
            <a:pPr marL="914400" lvl="1" indent="-325755" algn="l" rtl="0">
              <a:spcBef>
                <a:spcPts val="400"/>
              </a:spcBef>
              <a:spcAft>
                <a:spcPts val="200"/>
              </a:spcAft>
              <a:buSzPts val="1530"/>
              <a:buChar char="○"/>
            </a:pPr>
            <a:r>
              <a:rPr lang="en-US"/>
              <a:t>Dramatic cost reductions in communication</a:t>
            </a:r>
            <a:endParaRPr/>
          </a:p>
        </p:txBody>
      </p:sp>
      <p:sp>
        <p:nvSpPr>
          <p:cNvPr id="929" name="Google Shape;929;g28afde9bd53_1_10"/>
          <p:cNvSpPr txBox="1">
            <a:spLocks noGrp="1"/>
          </p:cNvSpPr>
          <p:nvPr>
            <p:ph type="sldNum" idx="12"/>
          </p:nvPr>
        </p:nvSpPr>
        <p:spPr>
          <a:xfrm>
            <a:off x="8483346" y="6272785"/>
            <a:ext cx="4800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g28afde9bd53_1_19"/>
          <p:cNvSpPr txBox="1">
            <a:spLocks noGrp="1"/>
          </p:cNvSpPr>
          <p:nvPr>
            <p:ph type="title"/>
          </p:nvPr>
        </p:nvSpPr>
        <p:spPr>
          <a:xfrm>
            <a:off x="685800" y="484632"/>
            <a:ext cx="7772400" cy="1609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Technology-Communication Revolution’s Impact the Economy</a:t>
            </a:r>
            <a:endParaRPr/>
          </a:p>
        </p:txBody>
      </p:sp>
      <p:sp>
        <p:nvSpPr>
          <p:cNvPr id="936" name="Google Shape;936;g28afde9bd53_1_19"/>
          <p:cNvSpPr txBox="1">
            <a:spLocks noGrp="1"/>
          </p:cNvSpPr>
          <p:nvPr>
            <p:ph type="body" idx="1"/>
          </p:nvPr>
        </p:nvSpPr>
        <p:spPr>
          <a:xfrm>
            <a:off x="685800" y="2121408"/>
            <a:ext cx="7772400" cy="4050900"/>
          </a:xfrm>
          <a:prstGeom prst="rect">
            <a:avLst/>
          </a:prstGeom>
        </p:spPr>
        <p:txBody>
          <a:bodyPr spcFirstLastPara="1" wrap="square" lIns="91425" tIns="45700" rIns="91425" bIns="45700" anchor="t" anchorCtr="0">
            <a:normAutofit/>
          </a:bodyPr>
          <a:lstStyle/>
          <a:p>
            <a:pPr marL="457200" lvl="0" indent="-325755" algn="l" rtl="0">
              <a:spcBef>
                <a:spcPts val="1200"/>
              </a:spcBef>
              <a:spcAft>
                <a:spcPts val="0"/>
              </a:spcAft>
              <a:buSzPts val="1530"/>
              <a:buChar char="▪"/>
            </a:pPr>
            <a:r>
              <a:rPr lang="en-US" b="1"/>
              <a:t>Substantial Increase in International Trade:</a:t>
            </a:r>
            <a:endParaRPr b="1"/>
          </a:p>
          <a:p>
            <a:pPr marL="914400" lvl="1" indent="-325755" algn="l" rtl="0">
              <a:spcBef>
                <a:spcPts val="0"/>
              </a:spcBef>
              <a:spcAft>
                <a:spcPts val="0"/>
              </a:spcAft>
              <a:buSzPts val="1530"/>
              <a:buChar char="▪"/>
            </a:pPr>
            <a:r>
              <a:rPr lang="en-US"/>
              <a:t>Increased gains from entrepreneurial activities</a:t>
            </a:r>
            <a:endParaRPr/>
          </a:p>
          <a:p>
            <a:pPr marL="914400" lvl="1" indent="-325755" algn="l" rtl="0">
              <a:spcBef>
                <a:spcPts val="0"/>
              </a:spcBef>
              <a:spcAft>
                <a:spcPts val="0"/>
              </a:spcAft>
              <a:buSzPts val="1530"/>
              <a:buChar char="▪"/>
            </a:pPr>
            <a:r>
              <a:rPr lang="en-US"/>
              <a:t>Improved economic institutions</a:t>
            </a:r>
            <a:endParaRPr/>
          </a:p>
          <a:p>
            <a:pPr marL="914400" lvl="1" indent="-325755" algn="l" rtl="0">
              <a:spcBef>
                <a:spcPts val="0"/>
              </a:spcBef>
              <a:spcAft>
                <a:spcPts val="0"/>
              </a:spcAft>
              <a:buSzPts val="1530"/>
              <a:buChar char="▪"/>
            </a:pPr>
            <a:r>
              <a:rPr lang="en-US"/>
              <a:t>Enhanced economic performance worldwide, particularly in developing countries</a:t>
            </a:r>
            <a:endParaRPr/>
          </a:p>
          <a:p>
            <a:pPr marL="457200" lvl="0" indent="-325755" algn="l" rtl="0">
              <a:spcBef>
                <a:spcPts val="0"/>
              </a:spcBef>
              <a:spcAft>
                <a:spcPts val="0"/>
              </a:spcAft>
              <a:buSzPts val="1530"/>
              <a:buChar char="▪"/>
            </a:pPr>
            <a:r>
              <a:rPr lang="en-US" b="1"/>
              <a:t>International Trade and GDP</a:t>
            </a:r>
            <a:endParaRPr b="1"/>
          </a:p>
          <a:p>
            <a:pPr marL="914400" lvl="1" indent="-325755" algn="l" rtl="0">
              <a:spcBef>
                <a:spcPts val="0"/>
              </a:spcBef>
              <a:spcAft>
                <a:spcPts val="0"/>
              </a:spcAft>
              <a:buSzPts val="1530"/>
              <a:buChar char="▪"/>
            </a:pPr>
            <a:r>
              <a:rPr lang="en-US"/>
              <a:t>1960s: International trade averaged 19% of world output</a:t>
            </a:r>
            <a:endParaRPr/>
          </a:p>
          <a:p>
            <a:pPr marL="914400" lvl="1" indent="-325755" algn="l" rtl="0">
              <a:spcBef>
                <a:spcPts val="0"/>
              </a:spcBef>
              <a:spcAft>
                <a:spcPts val="0"/>
              </a:spcAft>
              <a:buSzPts val="1530"/>
              <a:buChar char="▪"/>
            </a:pPr>
            <a:r>
              <a:rPr lang="en-US"/>
              <a:t>2010: International trade reached approximately 50% of world GDP</a:t>
            </a:r>
            <a:endParaRPr/>
          </a:p>
        </p:txBody>
      </p:sp>
      <p:sp>
        <p:nvSpPr>
          <p:cNvPr id="937" name="Google Shape;937;g28afde9bd53_1_19"/>
          <p:cNvSpPr txBox="1">
            <a:spLocks noGrp="1"/>
          </p:cNvSpPr>
          <p:nvPr>
            <p:ph type="sldNum" idx="12"/>
          </p:nvPr>
        </p:nvSpPr>
        <p:spPr>
          <a:xfrm>
            <a:off x="8483346" y="6272785"/>
            <a:ext cx="4800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g28afde9bd53_1_28"/>
          <p:cNvSpPr txBox="1">
            <a:spLocks noGrp="1"/>
          </p:cNvSpPr>
          <p:nvPr>
            <p:ph type="title"/>
          </p:nvPr>
        </p:nvSpPr>
        <p:spPr>
          <a:xfrm>
            <a:off x="685800" y="484632"/>
            <a:ext cx="7772400" cy="1609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26190"/>
              <a:buFont typeface="Arial"/>
              <a:buNone/>
            </a:pPr>
            <a:r>
              <a:rPr lang="en-US"/>
              <a:t>The Impact of Lower Transportation and Communication Costs</a:t>
            </a:r>
            <a:endParaRPr/>
          </a:p>
        </p:txBody>
      </p:sp>
      <p:sp>
        <p:nvSpPr>
          <p:cNvPr id="944" name="Google Shape;944;g28afde9bd53_1_28"/>
          <p:cNvSpPr txBox="1">
            <a:spLocks noGrp="1"/>
          </p:cNvSpPr>
          <p:nvPr>
            <p:ph type="body" idx="1"/>
          </p:nvPr>
        </p:nvSpPr>
        <p:spPr>
          <a:xfrm>
            <a:off x="685800" y="2121408"/>
            <a:ext cx="7772400" cy="4050900"/>
          </a:xfrm>
          <a:prstGeom prst="rect">
            <a:avLst/>
          </a:prstGeom>
        </p:spPr>
        <p:txBody>
          <a:bodyPr spcFirstLastPara="1" wrap="square" lIns="91425" tIns="45700" rIns="91425" bIns="45700" anchor="t" anchorCtr="0">
            <a:normAutofit/>
          </a:bodyPr>
          <a:lstStyle/>
          <a:p>
            <a:pPr marL="457200" lvl="0" indent="0" algn="l" rtl="0">
              <a:spcBef>
                <a:spcPts val="1200"/>
              </a:spcBef>
              <a:spcAft>
                <a:spcPts val="0"/>
              </a:spcAft>
              <a:buNone/>
            </a:pPr>
            <a:endParaRPr sz="1100" b="1">
              <a:latin typeface="Arial"/>
              <a:ea typeface="Arial"/>
              <a:cs typeface="Arial"/>
              <a:sym typeface="Arial"/>
            </a:endParaRPr>
          </a:p>
          <a:p>
            <a:pPr marL="457200" lvl="0" indent="-325755" algn="l" rtl="0">
              <a:spcBef>
                <a:spcPts val="1200"/>
              </a:spcBef>
              <a:spcAft>
                <a:spcPts val="0"/>
              </a:spcAft>
              <a:buSzPts val="1530"/>
              <a:buChar char="●"/>
            </a:pPr>
            <a:r>
              <a:rPr lang="en-US"/>
              <a:t>Larger gains from entrepreneurship: Businesses in developing countries can adopt successful technologies and practices from advanced economies at a low cost.</a:t>
            </a:r>
            <a:endParaRPr/>
          </a:p>
          <a:p>
            <a:pPr marL="457200" lvl="0" indent="-325755" algn="l" rtl="0">
              <a:spcBef>
                <a:spcPts val="1200"/>
              </a:spcBef>
              <a:spcAft>
                <a:spcPts val="0"/>
              </a:spcAft>
              <a:buSzPts val="1530"/>
              <a:buChar char="●"/>
            </a:pPr>
            <a:r>
              <a:rPr lang="en-US"/>
              <a:t>Improved institutions and policies: Reduced costs give entrepreneurs and investors more flexibility, encouraging policymakers to adopt sound institutions and policies.</a:t>
            </a:r>
            <a:endParaRPr/>
          </a:p>
          <a:p>
            <a:pPr marL="457200" lvl="0" indent="-325755" algn="l" rtl="0">
              <a:spcBef>
                <a:spcPts val="1200"/>
              </a:spcBef>
              <a:spcAft>
                <a:spcPts val="0"/>
              </a:spcAft>
              <a:buSzPts val="1530"/>
              <a:buChar char="●"/>
            </a:pPr>
            <a:r>
              <a:rPr lang="en-US"/>
              <a:t>Positive secondary effects: Increased incentive to remove trade barriers and improve legal systems in developing countries.</a:t>
            </a:r>
            <a:endParaRPr sz="1100">
              <a:latin typeface="Arial"/>
              <a:ea typeface="Arial"/>
              <a:cs typeface="Arial"/>
              <a:sym typeface="Arial"/>
            </a:endParaRPr>
          </a:p>
          <a:p>
            <a:pPr marL="0" lvl="0" indent="0" algn="l" rtl="0">
              <a:spcBef>
                <a:spcPts val="1200"/>
              </a:spcBef>
              <a:spcAft>
                <a:spcPts val="0"/>
              </a:spcAft>
              <a:buNone/>
            </a:pPr>
            <a:endParaRPr/>
          </a:p>
        </p:txBody>
      </p:sp>
      <p:sp>
        <p:nvSpPr>
          <p:cNvPr id="945" name="Google Shape;945;g28afde9bd53_1_28"/>
          <p:cNvSpPr txBox="1">
            <a:spLocks noGrp="1"/>
          </p:cNvSpPr>
          <p:nvPr>
            <p:ph type="sldNum" idx="12"/>
          </p:nvPr>
        </p:nvSpPr>
        <p:spPr>
          <a:xfrm>
            <a:off x="8483346" y="6272785"/>
            <a:ext cx="4800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g28afde9bd53_1_36"/>
          <p:cNvSpPr txBox="1">
            <a:spLocks noGrp="1"/>
          </p:cNvSpPr>
          <p:nvPr>
            <p:ph type="title"/>
          </p:nvPr>
        </p:nvSpPr>
        <p:spPr>
          <a:xfrm>
            <a:off x="685800" y="484632"/>
            <a:ext cx="7772400" cy="1609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26190"/>
              <a:buFont typeface="Arial"/>
              <a:buNone/>
            </a:pPr>
            <a:r>
              <a:rPr lang="en-US"/>
              <a:t>Factors Influencing Economic Growth in Developing Countries</a:t>
            </a:r>
            <a:endParaRPr/>
          </a:p>
        </p:txBody>
      </p:sp>
      <p:sp>
        <p:nvSpPr>
          <p:cNvPr id="952" name="Google Shape;952;g28afde9bd53_1_36"/>
          <p:cNvSpPr txBox="1">
            <a:spLocks noGrp="1"/>
          </p:cNvSpPr>
          <p:nvPr>
            <p:ph type="body" idx="1"/>
          </p:nvPr>
        </p:nvSpPr>
        <p:spPr>
          <a:xfrm>
            <a:off x="685800" y="2121408"/>
            <a:ext cx="7772400" cy="4050900"/>
          </a:xfrm>
          <a:prstGeom prst="rect">
            <a:avLst/>
          </a:prstGeom>
        </p:spPr>
        <p:txBody>
          <a:bodyPr spcFirstLastPara="1" wrap="square" lIns="91425" tIns="45700" rIns="91425" bIns="45700" anchor="t" anchorCtr="0">
            <a:normAutofit/>
          </a:bodyPr>
          <a:lstStyle/>
          <a:p>
            <a:pPr marL="457200" lvl="0" indent="-325755" algn="l" rtl="0">
              <a:spcBef>
                <a:spcPts val="1200"/>
              </a:spcBef>
              <a:spcAft>
                <a:spcPts val="0"/>
              </a:spcAft>
              <a:buSzPts val="1530"/>
              <a:buChar char="●"/>
            </a:pPr>
            <a:r>
              <a:rPr lang="en-US"/>
              <a:t>Geographic factors: Location and climate play a significant role in economic growth.</a:t>
            </a:r>
            <a:endParaRPr/>
          </a:p>
          <a:p>
            <a:pPr marL="914400" lvl="1" indent="-325755" algn="l" rtl="0">
              <a:spcBef>
                <a:spcPts val="400"/>
              </a:spcBef>
              <a:spcAft>
                <a:spcPts val="0"/>
              </a:spcAft>
              <a:buSzPts val="1530"/>
              <a:buChar char="○"/>
            </a:pPr>
            <a:r>
              <a:rPr lang="en-US"/>
              <a:t>Location: Countries distant from major markets face higher trade costs and fewer trading partners. Limited ocean access further reduces attractiveness for business activity.</a:t>
            </a:r>
            <a:endParaRPr/>
          </a:p>
          <a:p>
            <a:pPr marL="914400" lvl="1" indent="-298450" algn="l" rtl="0">
              <a:lnSpc>
                <a:spcPct val="115000"/>
              </a:lnSpc>
              <a:spcBef>
                <a:spcPts val="200"/>
              </a:spcBef>
              <a:spcAft>
                <a:spcPts val="0"/>
              </a:spcAft>
              <a:buClr>
                <a:schemeClr val="dk1"/>
              </a:buClr>
              <a:buSzPts val="1100"/>
              <a:buFont typeface="Arial"/>
              <a:buChar char="○"/>
            </a:pPr>
            <a:r>
              <a:rPr lang="en-US"/>
              <a:t>Climate: Hot, disease-prone climates hinder economic activity, including labor productivity and disease immunity.</a:t>
            </a:r>
            <a:endParaRPr/>
          </a:p>
          <a:p>
            <a:pPr marL="457200" lvl="0" indent="-325755" algn="l" rtl="0">
              <a:lnSpc>
                <a:spcPct val="115000"/>
              </a:lnSpc>
              <a:spcBef>
                <a:spcPts val="0"/>
              </a:spcBef>
              <a:spcAft>
                <a:spcPts val="0"/>
              </a:spcAft>
              <a:buSzPts val="1530"/>
              <a:buChar char="●"/>
            </a:pPr>
            <a:r>
              <a:rPr lang="en-US"/>
              <a:t>Technology-Communication Revolution benefits all countries around the global with those with geographic constraints benefiting the least.</a:t>
            </a:r>
            <a:endParaRPr/>
          </a:p>
          <a:p>
            <a:pPr marL="0" lvl="0" indent="0" algn="l" rtl="0">
              <a:spcBef>
                <a:spcPts val="1200"/>
              </a:spcBef>
              <a:spcAft>
                <a:spcPts val="0"/>
              </a:spcAft>
              <a:buNone/>
            </a:pPr>
            <a:endParaRPr/>
          </a:p>
        </p:txBody>
      </p:sp>
      <p:sp>
        <p:nvSpPr>
          <p:cNvPr id="953" name="Google Shape;953;g28afde9bd53_1_36"/>
          <p:cNvSpPr txBox="1">
            <a:spLocks noGrp="1"/>
          </p:cNvSpPr>
          <p:nvPr>
            <p:ph type="sldNum" idx="12"/>
          </p:nvPr>
        </p:nvSpPr>
        <p:spPr>
          <a:xfrm>
            <a:off x="8483346" y="6272785"/>
            <a:ext cx="4800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74"/>
          <p:cNvSpPr txBox="1">
            <a:spLocks noGrp="1"/>
          </p:cNvSpPr>
          <p:nvPr>
            <p:ph type="title"/>
          </p:nvPr>
        </p:nvSpPr>
        <p:spPr>
          <a:xfrm>
            <a:off x="457200" y="274650"/>
            <a:ext cx="82137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Font typeface="Rockwell"/>
              <a:buNone/>
            </a:pPr>
            <a:r>
              <a:rPr lang="en-US" sz="3200">
                <a:latin typeface="Rockwell"/>
                <a:ea typeface="Rockwell"/>
                <a:cs typeface="Rockwell"/>
                <a:sym typeface="Rockwell"/>
              </a:rPr>
              <a:t>MODULE 7: QUESTIONS FOR THOUGHT</a:t>
            </a:r>
            <a:endParaRPr sz="3200">
              <a:latin typeface="Rockwell"/>
              <a:ea typeface="Rockwell"/>
              <a:cs typeface="Rockwell"/>
              <a:sym typeface="Rockwell"/>
            </a:endParaRPr>
          </a:p>
        </p:txBody>
      </p:sp>
      <p:sp>
        <p:nvSpPr>
          <p:cNvPr id="959" name="Google Shape;959;p74"/>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1680"/>
              <a:buFont typeface="Rockwell"/>
              <a:buAutoNum type="arabicPeriod"/>
            </a:pPr>
            <a:r>
              <a:rPr lang="en-US">
                <a:latin typeface="Rockwell"/>
                <a:ea typeface="Rockwell"/>
                <a:cs typeface="Rockwell"/>
                <a:sym typeface="Rockwell"/>
              </a:rPr>
              <a:t>Why are the implicit marginal tax rates (including both taxes owed and loss of transfer benefits) of those with  relatively low incomes so high? How does this influence income mobility in the United States?</a:t>
            </a:r>
            <a:endParaRPr/>
          </a:p>
          <a:p>
            <a:pPr marL="457200" lvl="0" indent="-350520" algn="l" rtl="0">
              <a:lnSpc>
                <a:spcPct val="90000"/>
              </a:lnSpc>
              <a:spcBef>
                <a:spcPts val="0"/>
              </a:spcBef>
              <a:spcAft>
                <a:spcPts val="0"/>
              </a:spcAft>
              <a:buSzPts val="1680"/>
              <a:buFont typeface="Rockwell"/>
              <a:buNone/>
            </a:pPr>
            <a:endParaRPr>
              <a:latin typeface="Rockwell"/>
              <a:ea typeface="Rockwell"/>
              <a:cs typeface="Rockwell"/>
              <a:sym typeface="Rockwell"/>
            </a:endParaRPr>
          </a:p>
          <a:p>
            <a:pPr marL="457200" lvl="0" indent="-457200" algn="l" rtl="0">
              <a:lnSpc>
                <a:spcPct val="90000"/>
              </a:lnSpc>
              <a:spcBef>
                <a:spcPts val="0"/>
              </a:spcBef>
              <a:spcAft>
                <a:spcPts val="0"/>
              </a:spcAft>
              <a:buSzPts val="1680"/>
              <a:buFont typeface="Rockwell"/>
              <a:buAutoNum type="arabicPeriod"/>
            </a:pPr>
            <a:r>
              <a:rPr lang="en-US">
                <a:latin typeface="Rockwell"/>
                <a:ea typeface="Rockwell"/>
                <a:cs typeface="Rockwell"/>
                <a:sym typeface="Rockwell"/>
              </a:rPr>
              <a:t>How have the barriers to international trade changed during the past three decades? What impact  have these changes had on the income levels of poor nations relative to those with higher incomes?</a:t>
            </a:r>
            <a:endParaRPr/>
          </a:p>
          <a:p>
            <a:pPr marL="457200" lvl="0" indent="-350520" algn="l" rtl="0">
              <a:lnSpc>
                <a:spcPct val="90000"/>
              </a:lnSpc>
              <a:spcBef>
                <a:spcPts val="0"/>
              </a:spcBef>
              <a:spcAft>
                <a:spcPts val="0"/>
              </a:spcAft>
              <a:buSzPts val="1680"/>
              <a:buFont typeface="Rockwell"/>
              <a:buNone/>
            </a:pPr>
            <a:endParaRPr>
              <a:latin typeface="Rockwell"/>
              <a:ea typeface="Rockwell"/>
              <a:cs typeface="Rockwell"/>
              <a:sym typeface="Rockwell"/>
            </a:endParaRPr>
          </a:p>
          <a:p>
            <a:pPr marL="457200" lvl="0" indent="-457200" algn="l" rtl="0">
              <a:lnSpc>
                <a:spcPct val="90000"/>
              </a:lnSpc>
              <a:spcBef>
                <a:spcPts val="0"/>
              </a:spcBef>
              <a:spcAft>
                <a:spcPts val="0"/>
              </a:spcAft>
              <a:buSzPts val="1680"/>
              <a:buFont typeface="Rockwell"/>
              <a:buAutoNum type="arabicPeriod"/>
            </a:pPr>
            <a:r>
              <a:rPr lang="en-US">
                <a:latin typeface="Rockwell"/>
                <a:ea typeface="Rockwell"/>
                <a:cs typeface="Rockwell"/>
                <a:sym typeface="Rockwell"/>
              </a:rPr>
              <a:t>What was the central message of Part </a:t>
            </a:r>
            <a:r>
              <a:rPr lang="en-US"/>
              <a:t>2 </a:t>
            </a:r>
            <a:r>
              <a:rPr lang="en-US">
                <a:latin typeface="Rockwell"/>
                <a:ea typeface="Rockwell"/>
                <a:cs typeface="Rockwell"/>
                <a:sym typeface="Rockwell"/>
              </a:rPr>
              <a:t>of Common Sense Economics? Is this view supported by sound reasoning and data? Is it widely understood by Americans?</a:t>
            </a:r>
            <a:endParaRPr/>
          </a:p>
          <a:p>
            <a:pPr marL="0" lvl="0" indent="0" algn="l" rtl="0">
              <a:lnSpc>
                <a:spcPct val="90000"/>
              </a:lnSpc>
              <a:spcBef>
                <a:spcPts val="0"/>
              </a:spcBef>
              <a:spcAft>
                <a:spcPts val="0"/>
              </a:spcAft>
              <a:buSzPts val="1680"/>
              <a:buNone/>
            </a:pPr>
            <a:endParaRPr>
              <a:latin typeface="Rockwell"/>
              <a:ea typeface="Rockwell"/>
              <a:cs typeface="Rockwell"/>
              <a:sym typeface="Rockwell"/>
            </a:endParaRPr>
          </a:p>
        </p:txBody>
      </p:sp>
      <p:sp>
        <p:nvSpPr>
          <p:cNvPr id="960" name="Google Shape;960;p7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100"/>
              <a:buFont typeface="Rockwell"/>
              <a:buNone/>
            </a:pPr>
            <a:fld id="{00000000-1234-1234-1234-123412341234}" type="slidenum">
              <a:rPr lang="en-US"/>
              <a:t>97</a:t>
            </a:fld>
            <a:endParaRPr/>
          </a:p>
        </p:txBody>
      </p:sp>
    </p:spTree>
  </p:cSld>
  <p:clrMapOvr>
    <a:masterClrMapping/>
  </p:clrMapOvr>
</p:sld>
</file>

<file path=ppt/theme/theme1.xml><?xml version="1.0" encoding="utf-8"?>
<a:theme xmlns:a="http://schemas.openxmlformats.org/drawingml/2006/main"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8005</Words>
  <Application>Microsoft Office PowerPoint</Application>
  <PresentationFormat>On-screen Show (4:3)</PresentationFormat>
  <Paragraphs>668</Paragraphs>
  <Slides>97</Slides>
  <Notes>97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Cambria</vt:lpstr>
      <vt:lpstr>Noto Sans Symbols</vt:lpstr>
      <vt:lpstr>Arial</vt:lpstr>
      <vt:lpstr>Rockwell</vt:lpstr>
      <vt:lpstr>Calibri</vt:lpstr>
      <vt:lpstr>Century Schoolbook</vt:lpstr>
      <vt:lpstr>Helvetica Neue</vt:lpstr>
      <vt:lpstr>Wood Type</vt:lpstr>
      <vt:lpstr>PART 2: SEVEN MAJOR SOURCES OF ECONOMIC PROGRESS</vt:lpstr>
      <vt:lpstr>INTRODUCTION TO POWERPOINT SLIDES</vt:lpstr>
      <vt:lpstr>MODULE 5: LEGAL SYSTEM AND THE  COMPETITIVE PROCESS</vt:lpstr>
      <vt:lpstr>MODULE 5: LEGAL SYSTEM AND THE  COMPETITIVE PROCESS</vt:lpstr>
      <vt:lpstr>WHY IS ECONOMIC GROWTH IMPORTANT? </vt:lpstr>
      <vt:lpstr>200 COUNTRIES, 200 YEARS VIDEO WITH HANS ROSLING</vt:lpstr>
      <vt:lpstr>PER CAPITA INCOME: THE LAST 1000 YEARS</vt:lpstr>
      <vt:lpstr>PowerPoint Presentation</vt:lpstr>
      <vt:lpstr>LIFE EXPECTANCY: THE LAST 1000 YEARS</vt:lpstr>
      <vt:lpstr>CSE 2.1.  LEGAL SYSTEM: THE FOUNDATION FOR ECONOMIC PROGRESS IS A LEGAL SYSTEM THAT PROTECTS PRIVATELY OWNED PROPERTY AND ENFORCES CONTRACTS IN AN EVENHANDED MANNER.</vt:lpstr>
      <vt:lpstr>PRIVATE PROPERTY RIGHTS</vt:lpstr>
      <vt:lpstr>PRIVATE OWNERSHIP AND INCENTIVES</vt:lpstr>
      <vt:lpstr>PRIVATE OWNERSHIP AND DOOMSDAY FORECASTS</vt:lpstr>
      <vt:lpstr>PRIVATE OWNERSHIP AND DOOMSDAY FORECASTS CONTINUED…</vt:lpstr>
      <vt:lpstr> LEGAL SYSTEM AND PRIVATE        OWNERSHIP</vt:lpstr>
      <vt:lpstr>CSE 2.2. COMPETITIVE MARKETS: COMPETITION PROMOTES THE EFFICIENT USE OF RESOURCES AND PROVIDES THE INCENTIVE FOR INNOVATIVE IMPROVEMENTS.</vt:lpstr>
      <vt:lpstr>THE COMPETITIVE PROCESS</vt:lpstr>
      <vt:lpstr>CONSUMERS RULE!</vt:lpstr>
      <vt:lpstr>COMPETITION AND INNOVATION</vt:lpstr>
      <vt:lpstr>COMPETITION, BUSINESS STRUCTURE, AND SIZE OF FIRM</vt:lpstr>
      <vt:lpstr>COMPETITION, BUSINESS, AND   GOVERNMENT</vt:lpstr>
      <vt:lpstr>SELF-INTEREST AND COMPETITION</vt:lpstr>
      <vt:lpstr>MODULE 5: QUESTIONS FOR THOUGHT</vt:lpstr>
      <vt:lpstr>MODULE 5: QUESTIONS FOR THOUGHT</vt:lpstr>
      <vt:lpstr>MODULE 6: REGULATION, CAPITAL MARKETS, AND MONETARY STABILITY</vt:lpstr>
      <vt:lpstr>MODULE 6: REGULATION, CAPITAL MARKETS, AND MONETARY STABILITY</vt:lpstr>
      <vt:lpstr>MODULE 6: REGULATION, CAPITAL MARKETS, AND MONETARY STABILITY</vt:lpstr>
      <vt:lpstr>CSE 2.3  MINIMAL REGULATION: REGULATIONS THAT INCREASE MARKET COMPETITIVENESS OR SUPPORT VOLUNTARY EXCHANGE SPUR PROGRESS.</vt:lpstr>
      <vt:lpstr>REGULATION, EXCHANGE, COMPETITIVENESS OF MARKETS</vt:lpstr>
      <vt:lpstr>ECONOMICS OF THE MINIMUM WAGE</vt:lpstr>
      <vt:lpstr>MINIMUM WAGE AND POVERTY</vt:lpstr>
      <vt:lpstr>OCCUPATIONAL LICENSING IN THE UNITED STATES</vt:lpstr>
      <vt:lpstr>OCCUPATIONAL LICENSING IN THE UNITED STATES CONTINUED…</vt:lpstr>
      <vt:lpstr>REGULATIONS AND ECONOMIC PROGRESS</vt:lpstr>
      <vt:lpstr>CSE 2.4 AN EFFICIENT CAPITAL MARKET: TO REALIZE ITS POTENTIAL, A NATION MUST HAVE A MECHANISM THAT CHANNELS CAPITAL INTO WEALTH-CREATING PROJECTS.</vt:lpstr>
      <vt:lpstr>CAPITAL INVESTMENT AND ITS ROLE IN GROWTH</vt:lpstr>
      <vt:lpstr>SOUND INSTITUTIONS MATTER.</vt:lpstr>
      <vt:lpstr>INVESTMENTS:  PRODUCTIVE AND UNPRODUCTIVE</vt:lpstr>
      <vt:lpstr>INVESTMENTS: PRODUCTIVE AND UNPRODUCTIVE CONTINUED…</vt:lpstr>
      <vt:lpstr>POLITICAL ALLOCATION OF INVESTMENT</vt:lpstr>
      <vt:lpstr>POLITICS IN THE U.S. MORTGAGE MARKET</vt:lpstr>
      <vt:lpstr>POLITICS IN THE U.S. MORTGAGE MARKET CONTINUED…</vt:lpstr>
      <vt:lpstr>PowerPoint Presentation</vt:lpstr>
      <vt:lpstr>SECONDARY EFFECTS OF MORTGAGE MARKET REGULATIONS</vt:lpstr>
      <vt:lpstr>SECONDARY EFFECTS OF MORTGAGE MARKET REGULATIONS CONTINUED…</vt:lpstr>
      <vt:lpstr> CSE 2.5  MONETARY STABILITY: A STABLE MONETARY POLICY IS ESSENTIAL FOR THE CONTROL OF INFLATION, EFFICIENT ALLOCATION OF INVESTMENT, AND ACHIEVEMENT OF ECONOMIC STABILITY.</vt:lpstr>
      <vt:lpstr>MONEY</vt:lpstr>
      <vt:lpstr>MONEY: THREE PRIMARY FUNCTIONS</vt:lpstr>
      <vt:lpstr>MONEY: MEDIUM OF EXCHANGE</vt:lpstr>
      <vt:lpstr>MONEY: STORE OF VALUE</vt:lpstr>
      <vt:lpstr>MONEY: UNIT OF ACCOUNT</vt:lpstr>
      <vt:lpstr>INFLATION</vt:lpstr>
      <vt:lpstr>MEASUREMENT AND CONTROL OF MONEY</vt:lpstr>
      <vt:lpstr>THE VALUE OF MONEY</vt:lpstr>
      <vt:lpstr>Primary Cause of Inflation Is:</vt:lpstr>
      <vt:lpstr>PowerPoint Presentation</vt:lpstr>
      <vt:lpstr>THE LINKAGES BETWEEN VARIOUS RATES OF GROWTH OF THE MONEY SUPPLY AND INFLATION</vt:lpstr>
      <vt:lpstr>MONETARY POLICY AND THE GREAT RECESSION</vt:lpstr>
      <vt:lpstr>MODULE 6: QUESTIONS FOR THOUGHT</vt:lpstr>
      <vt:lpstr>MODULE 6: QUESTIONS FOR THOUGHT</vt:lpstr>
      <vt:lpstr>MODULE 7: IMPACT OF TAXES AND INTERNATIONAL TRADE</vt:lpstr>
      <vt:lpstr>MODULE 7: IMPACT OF TAXES AND INTERNATIONAL TRADE</vt:lpstr>
      <vt:lpstr>MODULE 7: IMPACT OF TAXES AND INTERNATIONAL TRADE</vt:lpstr>
      <vt:lpstr>CSE 2.6 LOW TAX RATES: PEOPLE PRODUCE MORE WHEN THEY CAN KEEP MORE OF WHAT THEY EARN.</vt:lpstr>
      <vt:lpstr>MARGINAL TAX RATES AND INCENTIVE TO EARN</vt:lpstr>
      <vt:lpstr>MAJOR TAX REDUCTIONS: HISTORICAL EXAMPLES</vt:lpstr>
      <vt:lpstr>TAX POLICY AND THE GREAT DEPRESSION</vt:lpstr>
      <vt:lpstr>HIGH IMPLICIT MARGINAL TAX RATES</vt:lpstr>
      <vt:lpstr>CSE 2.7  FREE TRADE: PEOPLE ACHIEVE HIGHER INCOMES WHEN THEY ARE FREE TO TRADE WITH PEOPLE IN OTHER COUNTRIES.</vt:lpstr>
      <vt:lpstr>KEY PRINCIPLE OF INTERNATIONAL TRADE</vt:lpstr>
      <vt:lpstr>MONETARY POLICY AND ECONOMIC STABILITY</vt:lpstr>
      <vt:lpstr>GAINS FROM INTERNATIONAL TRADE</vt:lpstr>
      <vt:lpstr>BARRIERS TO TRADE</vt:lpstr>
      <vt:lpstr>IMPORTS, EXPORTS, AND TRADE REMINDERS</vt:lpstr>
      <vt:lpstr>THE LINK BETWEEN IMPORTS, EXPORTS, AND TRADE RESTRICTIONS</vt:lpstr>
      <vt:lpstr>IS THE UNITED STATES A FREE TRADE COUNTRY?</vt:lpstr>
      <vt:lpstr>GLOBALIZATION AND POVERTY</vt:lpstr>
      <vt:lpstr>GLOBALIZATION AND POVERTY CONTINUED BUT…</vt:lpstr>
      <vt:lpstr>MOTIVATION FOR TRADE BARRIERS: EARNINGS INEQUALITY</vt:lpstr>
      <vt:lpstr>MOTIVATION FOR TRADE BARRIERS: SPECIAL INTEREST POLITICS</vt:lpstr>
      <vt:lpstr>THE SMOOT-HAWLEY TRADE BILL OF 1930 </vt:lpstr>
      <vt:lpstr>ECONOMIC FREEDOM, GROWTH, AND INCOME</vt:lpstr>
      <vt:lpstr>HOW IMPORTANT ARE INSTITUTIONS AND POLICIES?</vt:lpstr>
      <vt:lpstr>ECONOMIC FREEDOM:  A TALE OF TWO EXTREMES</vt:lpstr>
      <vt:lpstr>PowerPoint Presentation</vt:lpstr>
      <vt:lpstr>PowerPoint Presentation</vt:lpstr>
      <vt:lpstr>PowerPoint Presentation</vt:lpstr>
      <vt:lpstr>PowerPoint Presentation</vt:lpstr>
      <vt:lpstr>PowerPoint Presentation</vt:lpstr>
      <vt:lpstr>PowerPoint Presentation</vt:lpstr>
      <vt:lpstr>ECONOMIC INSTITUTIONS AND PROSPERITY</vt:lpstr>
      <vt:lpstr>TECHNOLOGY, TRADE, ENTREPRENEURSHIP, AND THE REMARKABLE GROWTH OF THE PAST HALF CENTURY</vt:lpstr>
      <vt:lpstr>Economic Progress Since 1970: Key Drivers</vt:lpstr>
      <vt:lpstr>Technology-Communication Revolution’s Impact the Economy</vt:lpstr>
      <vt:lpstr>The Impact of Lower Transportation and Communication Costs</vt:lpstr>
      <vt:lpstr>Factors Influencing Economic Growth in Developing Countries</vt:lpstr>
      <vt:lpstr>MODULE 7: QUESTIONS FOR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Tawni Hunt Ferrarini, PhD</dc:creator>
  <cp:lastModifiedBy>Tawni Ferrarini</cp:lastModifiedBy>
  <cp:revision>1</cp:revision>
  <dcterms:created xsi:type="dcterms:W3CDTF">2010-08-25T18:42:11Z</dcterms:created>
  <dcterms:modified xsi:type="dcterms:W3CDTF">2024-09-25T17:32:03Z</dcterms:modified>
</cp:coreProperties>
</file>